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9" r:id="rId5"/>
    <p:sldId id="256" r:id="rId6"/>
    <p:sldId id="257" r:id="rId7"/>
    <p:sldId id="260" r:id="rId8"/>
    <p:sldId id="308" r:id="rId9"/>
    <p:sldId id="304" r:id="rId10"/>
    <p:sldId id="309" r:id="rId11"/>
    <p:sldId id="307" r:id="rId12"/>
    <p:sldId id="310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26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xmlns="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="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xmlns="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xmlns="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xmlns="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xmlns="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xmlns="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xmlns="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xmlns="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xmlns="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xmlns="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xmlns="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xmlns="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xmlns="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xmlns="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="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xmlns="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xmlns="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xmlns="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xmlns="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xmlns="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xmlns="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xmlns="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BÀI TẬP </a:t>
            </a:r>
            <a:r>
              <a:rPr lang="en-US" dirty="0" smtClean="0"/>
              <a:t>LƯU TRỮ VÀ TÌM KIẾM CÁC XÂU KÝ TỰ - THUẬT TOÁN – MÃ GIẢ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6" y="1061093"/>
            <a:ext cx="7775019" cy="48670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Tổ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chức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bảng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băm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kết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hợp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phân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Bảng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chia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thành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phần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tử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: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phần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tử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thứ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bảng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[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]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trỏ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trỏ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tới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gốc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Cấu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trúc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dữ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liệu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(Node)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phân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94418" y="1150070"/>
            <a:ext cx="848413" cy="64102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T[0]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94418" y="1791093"/>
            <a:ext cx="848413" cy="64102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T[1]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94415" y="3465967"/>
            <a:ext cx="848413" cy="64102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T[</a:t>
            </a:r>
            <a:r>
              <a:rPr lang="en-US" dirty="0" err="1" smtClean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]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294414" y="5461352"/>
            <a:ext cx="848413" cy="64102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T[m-1]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48094" y="2465799"/>
            <a:ext cx="493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26377" y="4246754"/>
            <a:ext cx="493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6" name="Oval 5"/>
          <p:cNvSpPr/>
          <p:nvPr/>
        </p:nvSpPr>
        <p:spPr>
          <a:xfrm>
            <a:off x="10623476" y="924674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251894" y="147058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186842" y="147058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840928" y="1998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505323" y="1998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1007044" y="1998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610961" y="1998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6" idx="3"/>
            <a:endCxn id="13" idx="7"/>
          </p:cNvCxnSpPr>
          <p:nvPr/>
        </p:nvCxnSpPr>
        <p:spPr>
          <a:xfrm flipH="1">
            <a:off x="10453593" y="1117062"/>
            <a:ext cx="204489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5"/>
            <a:endCxn id="14" idx="1"/>
          </p:cNvCxnSpPr>
          <p:nvPr/>
        </p:nvCxnSpPr>
        <p:spPr>
          <a:xfrm>
            <a:off x="10825175" y="1117062"/>
            <a:ext cx="396273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5" idx="7"/>
          </p:cNvCxnSpPr>
          <p:nvPr/>
        </p:nvCxnSpPr>
        <p:spPr>
          <a:xfrm flipH="1">
            <a:off x="10042627" y="1662969"/>
            <a:ext cx="243873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5"/>
            <a:endCxn id="16" idx="0"/>
          </p:cNvCxnSpPr>
          <p:nvPr/>
        </p:nvCxnSpPr>
        <p:spPr>
          <a:xfrm>
            <a:off x="10453593" y="1662969"/>
            <a:ext cx="169883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3"/>
            <a:endCxn id="17" idx="0"/>
          </p:cNvCxnSpPr>
          <p:nvPr/>
        </p:nvCxnSpPr>
        <p:spPr>
          <a:xfrm flipH="1">
            <a:off x="11125197" y="1662969"/>
            <a:ext cx="96251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5"/>
            <a:endCxn id="18" idx="1"/>
          </p:cNvCxnSpPr>
          <p:nvPr/>
        </p:nvCxnSpPr>
        <p:spPr>
          <a:xfrm>
            <a:off x="11388541" y="1662969"/>
            <a:ext cx="257026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" idx="3"/>
            <a:endCxn id="6" idx="2"/>
          </p:cNvCxnSpPr>
          <p:nvPr/>
        </p:nvCxnSpPr>
        <p:spPr>
          <a:xfrm flipV="1">
            <a:off x="9142831" y="1037372"/>
            <a:ext cx="1480645" cy="4332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10741628" y="327499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370046" y="3820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1304994" y="3820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9959080" y="434923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0623475" y="434923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1125196" y="434923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1729113" y="434923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4" idx="3"/>
            <a:endCxn id="35" idx="7"/>
          </p:cNvCxnSpPr>
          <p:nvPr/>
        </p:nvCxnSpPr>
        <p:spPr>
          <a:xfrm flipH="1">
            <a:off x="10571745" y="3467387"/>
            <a:ext cx="204489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4" idx="5"/>
            <a:endCxn id="36" idx="1"/>
          </p:cNvCxnSpPr>
          <p:nvPr/>
        </p:nvCxnSpPr>
        <p:spPr>
          <a:xfrm>
            <a:off x="10943327" y="3467387"/>
            <a:ext cx="396273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5" idx="3"/>
            <a:endCxn id="37" idx="7"/>
          </p:cNvCxnSpPr>
          <p:nvPr/>
        </p:nvCxnSpPr>
        <p:spPr>
          <a:xfrm flipH="1">
            <a:off x="10160779" y="4013294"/>
            <a:ext cx="243873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5" idx="5"/>
            <a:endCxn id="38" idx="0"/>
          </p:cNvCxnSpPr>
          <p:nvPr/>
        </p:nvCxnSpPr>
        <p:spPr>
          <a:xfrm>
            <a:off x="10571745" y="4013294"/>
            <a:ext cx="169883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6" idx="3"/>
            <a:endCxn id="39" idx="0"/>
          </p:cNvCxnSpPr>
          <p:nvPr/>
        </p:nvCxnSpPr>
        <p:spPr>
          <a:xfrm flipH="1">
            <a:off x="11243349" y="4013294"/>
            <a:ext cx="96251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6" idx="5"/>
            <a:endCxn id="40" idx="1"/>
          </p:cNvCxnSpPr>
          <p:nvPr/>
        </p:nvCxnSpPr>
        <p:spPr>
          <a:xfrm>
            <a:off x="11506693" y="4013294"/>
            <a:ext cx="257026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0" idx="3"/>
            <a:endCxn id="34" idx="2"/>
          </p:cNvCxnSpPr>
          <p:nvPr/>
        </p:nvCxnSpPr>
        <p:spPr>
          <a:xfrm flipV="1">
            <a:off x="9142828" y="3387697"/>
            <a:ext cx="1598800" cy="39878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10533079" y="4995097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161497" y="5541004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1096445" y="5541004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750531" y="606932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0414926" y="606932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0916647" y="606932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1520564" y="606932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49" idx="3"/>
            <a:endCxn id="50" idx="7"/>
          </p:cNvCxnSpPr>
          <p:nvPr/>
        </p:nvCxnSpPr>
        <p:spPr>
          <a:xfrm flipH="1">
            <a:off x="10363196" y="5187485"/>
            <a:ext cx="204489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9" idx="5"/>
            <a:endCxn id="51" idx="1"/>
          </p:cNvCxnSpPr>
          <p:nvPr/>
        </p:nvCxnSpPr>
        <p:spPr>
          <a:xfrm>
            <a:off x="10734778" y="5187485"/>
            <a:ext cx="396273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0" idx="3"/>
            <a:endCxn id="52" idx="7"/>
          </p:cNvCxnSpPr>
          <p:nvPr/>
        </p:nvCxnSpPr>
        <p:spPr>
          <a:xfrm flipH="1">
            <a:off x="9952230" y="5733392"/>
            <a:ext cx="243873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0" idx="5"/>
            <a:endCxn id="53" idx="0"/>
          </p:cNvCxnSpPr>
          <p:nvPr/>
        </p:nvCxnSpPr>
        <p:spPr>
          <a:xfrm>
            <a:off x="10363196" y="5733392"/>
            <a:ext cx="169883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1" idx="3"/>
            <a:endCxn id="54" idx="0"/>
          </p:cNvCxnSpPr>
          <p:nvPr/>
        </p:nvCxnSpPr>
        <p:spPr>
          <a:xfrm flipH="1">
            <a:off x="11034800" y="5733392"/>
            <a:ext cx="96251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5"/>
            <a:endCxn id="55" idx="1"/>
          </p:cNvCxnSpPr>
          <p:nvPr/>
        </p:nvCxnSpPr>
        <p:spPr>
          <a:xfrm>
            <a:off x="11298144" y="5733392"/>
            <a:ext cx="257026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1" idx="3"/>
            <a:endCxn id="49" idx="2"/>
          </p:cNvCxnSpPr>
          <p:nvPr/>
        </p:nvCxnSpPr>
        <p:spPr>
          <a:xfrm flipV="1">
            <a:off x="9142827" y="5107795"/>
            <a:ext cx="1390252" cy="674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849864" y="2511548"/>
            <a:ext cx="4420112" cy="153475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struct</a:t>
            </a:r>
            <a:r>
              <a:rPr lang="en-US" sz="1400" b="1" dirty="0" smtClean="0">
                <a:latin typeface="Consolas" panose="020B0609020204030204" pitchFamily="49" charset="0"/>
              </a:rPr>
              <a:t> Node 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key; // </a:t>
            </a:r>
            <a:r>
              <a:rPr lang="en-US" sz="1400" b="1" dirty="0" err="1" smtClean="0">
                <a:latin typeface="Consolas" panose="020B0609020204030204" pitchFamily="49" charset="0"/>
              </a:rPr>
              <a:t>khóa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của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nút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leftChild</a:t>
            </a:r>
            <a:r>
              <a:rPr lang="en-US" sz="1400" b="1" dirty="0" smtClean="0">
                <a:latin typeface="Consolas" panose="020B0609020204030204" pitchFamily="49" charset="0"/>
              </a:rPr>
              <a:t>;// con </a:t>
            </a:r>
            <a:r>
              <a:rPr lang="en-US" sz="1400" b="1" dirty="0" err="1" smtClean="0">
                <a:latin typeface="Consolas" panose="020B0609020204030204" pitchFamily="49" charset="0"/>
              </a:rPr>
              <a:t>trỏ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đến</a:t>
            </a:r>
            <a:r>
              <a:rPr lang="en-US" sz="1400" b="1" dirty="0" smtClean="0">
                <a:latin typeface="Consolas" panose="020B0609020204030204" pitchFamily="49" charset="0"/>
              </a:rPr>
              <a:t> con </a:t>
            </a:r>
            <a:r>
              <a:rPr lang="en-US" sz="1400" b="1" dirty="0" err="1" smtClean="0">
                <a:latin typeface="Consolas" panose="020B0609020204030204" pitchFamily="49" charset="0"/>
              </a:rPr>
              <a:t>trái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rightChild</a:t>
            </a:r>
            <a:r>
              <a:rPr lang="en-US" sz="1400" b="1" dirty="0" smtClean="0">
                <a:latin typeface="Consolas" panose="020B0609020204030204" pitchFamily="49" charset="0"/>
              </a:rPr>
              <a:t>; // con </a:t>
            </a:r>
            <a:r>
              <a:rPr lang="en-US" sz="1400" b="1" dirty="0" err="1" smtClean="0">
                <a:latin typeface="Consolas" panose="020B0609020204030204" pitchFamily="49" charset="0"/>
              </a:rPr>
              <a:t>trỏ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đến</a:t>
            </a:r>
            <a:r>
              <a:rPr lang="en-US" sz="1400" b="1" dirty="0" smtClean="0">
                <a:latin typeface="Consolas" panose="020B0609020204030204" pitchFamily="49" charset="0"/>
              </a:rPr>
              <a:t> con </a:t>
            </a:r>
            <a:r>
              <a:rPr lang="en-US" sz="1400" b="1" dirty="0" err="1" smtClean="0">
                <a:latin typeface="Consolas" panose="020B0609020204030204" pitchFamily="49" charset="0"/>
              </a:rPr>
              <a:t>phải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844475" y="4153683"/>
            <a:ext cx="4425502" cy="193681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h(s[1..k], m) {// </a:t>
            </a:r>
            <a:r>
              <a:rPr lang="en-US" sz="1400" b="1" dirty="0" err="1" smtClean="0">
                <a:latin typeface="Consolas" panose="020B0609020204030204" pitchFamily="49" charset="0"/>
              </a:rPr>
              <a:t>hàm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băm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xâu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ký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smtClean="0">
                <a:latin typeface="Consolas" panose="020B0609020204030204" pitchFamily="49" charset="0"/>
              </a:rPr>
              <a:t>tự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code = 0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for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= 1 to k do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code = (code * 256 + s[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]) mod m;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return code;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52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BÀI TẬP </a:t>
            </a:r>
            <a:r>
              <a:rPr lang="en-US" dirty="0" smtClean="0"/>
              <a:t>LƯU TRỮ VÀ TÌM KIẾM CÁC XÂU KÝ TỰ - THUẬT TOÁN – MÃ GIẢ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6" y="1061093"/>
            <a:ext cx="7775019" cy="48670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Thao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Tính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mã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băm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=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(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)</a:t>
            </a: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Thực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hiện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k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phân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gốc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T[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]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94418" y="1150070"/>
            <a:ext cx="848413" cy="64102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T[0]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94418" y="1791093"/>
            <a:ext cx="848413" cy="64102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T[1]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94415" y="3465967"/>
            <a:ext cx="848413" cy="64102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T[</a:t>
            </a:r>
            <a:r>
              <a:rPr lang="en-US" dirty="0" err="1" smtClean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]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294414" y="5461352"/>
            <a:ext cx="848413" cy="64102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T[m-1]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48094" y="2465799"/>
            <a:ext cx="493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26377" y="4246754"/>
            <a:ext cx="493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6" name="Oval 5"/>
          <p:cNvSpPr/>
          <p:nvPr/>
        </p:nvSpPr>
        <p:spPr>
          <a:xfrm>
            <a:off x="10623476" y="924674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251894" y="147058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186842" y="147058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840928" y="1998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505323" y="1998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1007044" y="1998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610961" y="1998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6" idx="3"/>
            <a:endCxn id="13" idx="7"/>
          </p:cNvCxnSpPr>
          <p:nvPr/>
        </p:nvCxnSpPr>
        <p:spPr>
          <a:xfrm flipH="1">
            <a:off x="10453593" y="1117062"/>
            <a:ext cx="204489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5"/>
            <a:endCxn id="14" idx="1"/>
          </p:cNvCxnSpPr>
          <p:nvPr/>
        </p:nvCxnSpPr>
        <p:spPr>
          <a:xfrm>
            <a:off x="10825175" y="1117062"/>
            <a:ext cx="396273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5" idx="7"/>
          </p:cNvCxnSpPr>
          <p:nvPr/>
        </p:nvCxnSpPr>
        <p:spPr>
          <a:xfrm flipH="1">
            <a:off x="10042627" y="1662969"/>
            <a:ext cx="243873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5"/>
            <a:endCxn id="16" idx="0"/>
          </p:cNvCxnSpPr>
          <p:nvPr/>
        </p:nvCxnSpPr>
        <p:spPr>
          <a:xfrm>
            <a:off x="10453593" y="1662969"/>
            <a:ext cx="169883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3"/>
            <a:endCxn id="17" idx="0"/>
          </p:cNvCxnSpPr>
          <p:nvPr/>
        </p:nvCxnSpPr>
        <p:spPr>
          <a:xfrm flipH="1">
            <a:off x="11125197" y="1662969"/>
            <a:ext cx="96251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5"/>
            <a:endCxn id="18" idx="1"/>
          </p:cNvCxnSpPr>
          <p:nvPr/>
        </p:nvCxnSpPr>
        <p:spPr>
          <a:xfrm>
            <a:off x="11388541" y="1662969"/>
            <a:ext cx="257026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" idx="3"/>
            <a:endCxn id="6" idx="2"/>
          </p:cNvCxnSpPr>
          <p:nvPr/>
        </p:nvCxnSpPr>
        <p:spPr>
          <a:xfrm flipV="1">
            <a:off x="9142831" y="1037372"/>
            <a:ext cx="1480645" cy="4332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10741628" y="327499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370046" y="3820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1304994" y="3820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9959080" y="434923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0623475" y="434923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1125196" y="434923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1729113" y="434923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4" idx="3"/>
            <a:endCxn id="35" idx="7"/>
          </p:cNvCxnSpPr>
          <p:nvPr/>
        </p:nvCxnSpPr>
        <p:spPr>
          <a:xfrm flipH="1">
            <a:off x="10571745" y="3467387"/>
            <a:ext cx="204489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4" idx="5"/>
            <a:endCxn id="36" idx="1"/>
          </p:cNvCxnSpPr>
          <p:nvPr/>
        </p:nvCxnSpPr>
        <p:spPr>
          <a:xfrm>
            <a:off x="10943327" y="3467387"/>
            <a:ext cx="396273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5" idx="3"/>
            <a:endCxn id="37" idx="7"/>
          </p:cNvCxnSpPr>
          <p:nvPr/>
        </p:nvCxnSpPr>
        <p:spPr>
          <a:xfrm flipH="1">
            <a:off x="10160779" y="4013294"/>
            <a:ext cx="243873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5" idx="5"/>
            <a:endCxn id="38" idx="0"/>
          </p:cNvCxnSpPr>
          <p:nvPr/>
        </p:nvCxnSpPr>
        <p:spPr>
          <a:xfrm>
            <a:off x="10571745" y="4013294"/>
            <a:ext cx="169883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6" idx="3"/>
            <a:endCxn id="39" idx="0"/>
          </p:cNvCxnSpPr>
          <p:nvPr/>
        </p:nvCxnSpPr>
        <p:spPr>
          <a:xfrm flipH="1">
            <a:off x="11243349" y="4013294"/>
            <a:ext cx="96251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6" idx="5"/>
            <a:endCxn id="40" idx="1"/>
          </p:cNvCxnSpPr>
          <p:nvPr/>
        </p:nvCxnSpPr>
        <p:spPr>
          <a:xfrm>
            <a:off x="11506693" y="4013294"/>
            <a:ext cx="257026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0" idx="3"/>
            <a:endCxn id="34" idx="2"/>
          </p:cNvCxnSpPr>
          <p:nvPr/>
        </p:nvCxnSpPr>
        <p:spPr>
          <a:xfrm flipV="1">
            <a:off x="9142828" y="3387697"/>
            <a:ext cx="1598800" cy="39878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10533079" y="4995097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161497" y="5541004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1096445" y="5541004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750531" y="606932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0414926" y="606932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0916647" y="606932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1520564" y="606932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49" idx="3"/>
            <a:endCxn id="50" idx="7"/>
          </p:cNvCxnSpPr>
          <p:nvPr/>
        </p:nvCxnSpPr>
        <p:spPr>
          <a:xfrm flipH="1">
            <a:off x="10363196" y="5187485"/>
            <a:ext cx="204489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9" idx="5"/>
            <a:endCxn id="51" idx="1"/>
          </p:cNvCxnSpPr>
          <p:nvPr/>
        </p:nvCxnSpPr>
        <p:spPr>
          <a:xfrm>
            <a:off x="10734778" y="5187485"/>
            <a:ext cx="396273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0" idx="3"/>
            <a:endCxn id="52" idx="7"/>
          </p:cNvCxnSpPr>
          <p:nvPr/>
        </p:nvCxnSpPr>
        <p:spPr>
          <a:xfrm flipH="1">
            <a:off x="9952230" y="5733392"/>
            <a:ext cx="243873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0" idx="5"/>
            <a:endCxn id="53" idx="0"/>
          </p:cNvCxnSpPr>
          <p:nvPr/>
        </p:nvCxnSpPr>
        <p:spPr>
          <a:xfrm>
            <a:off x="10363196" y="5733392"/>
            <a:ext cx="169883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1" idx="3"/>
            <a:endCxn id="54" idx="0"/>
          </p:cNvCxnSpPr>
          <p:nvPr/>
        </p:nvCxnSpPr>
        <p:spPr>
          <a:xfrm flipH="1">
            <a:off x="11034800" y="5733392"/>
            <a:ext cx="96251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5"/>
            <a:endCxn id="55" idx="1"/>
          </p:cNvCxnSpPr>
          <p:nvPr/>
        </p:nvCxnSpPr>
        <p:spPr>
          <a:xfrm>
            <a:off x="11298144" y="5733392"/>
            <a:ext cx="257026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1" idx="3"/>
            <a:endCxn id="49" idx="2"/>
          </p:cNvCxnSpPr>
          <p:nvPr/>
        </p:nvCxnSpPr>
        <p:spPr>
          <a:xfrm flipV="1">
            <a:off x="9142827" y="5107795"/>
            <a:ext cx="1390252" cy="674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05427" y="2213808"/>
            <a:ext cx="6507408" cy="350890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FindBST</a:t>
            </a:r>
            <a:r>
              <a:rPr lang="en-US" sz="1400" b="1" dirty="0" smtClean="0">
                <a:latin typeface="Consolas" panose="020B0609020204030204" pitchFamily="49" charset="0"/>
              </a:rPr>
              <a:t>(r, k){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 r = NULL then return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</a:t>
            </a:r>
            <a:r>
              <a:rPr lang="en-US" sz="1400" b="1" dirty="0" err="1" smtClean="0">
                <a:latin typeface="Consolas" panose="020B0609020204030204" pitchFamily="49" charset="0"/>
              </a:rPr>
              <a:t>r.key</a:t>
            </a:r>
            <a:r>
              <a:rPr lang="en-US" sz="1400" b="1" dirty="0" smtClean="0">
                <a:latin typeface="Consolas" panose="020B0609020204030204" pitchFamily="49" charset="0"/>
              </a:rPr>
              <a:t> = k then return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</a:t>
            </a:r>
            <a:r>
              <a:rPr lang="en-US" sz="1400" b="1" dirty="0" err="1" smtClean="0">
                <a:latin typeface="Consolas" panose="020B0609020204030204" pitchFamily="49" charset="0"/>
              </a:rPr>
              <a:t>r.key</a:t>
            </a:r>
            <a:r>
              <a:rPr lang="en-US" sz="1400" b="1" dirty="0" smtClean="0">
                <a:latin typeface="Consolas" panose="020B0609020204030204" pitchFamily="49" charset="0"/>
              </a:rPr>
              <a:t> &lt; k then return </a:t>
            </a:r>
            <a:r>
              <a:rPr lang="en-US" sz="1400" b="1" dirty="0" err="1" smtClean="0">
                <a:latin typeface="Consolas" panose="020B0609020204030204" pitchFamily="49" charset="0"/>
              </a:rPr>
              <a:t>FindBST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dirty="0" err="1" smtClean="0">
                <a:latin typeface="Consolas" panose="020B0609020204030204" pitchFamily="49" charset="0"/>
              </a:rPr>
              <a:t>r.rightChild</a:t>
            </a:r>
            <a:r>
              <a:rPr lang="en-US" sz="1400" b="1" dirty="0" smtClean="0">
                <a:latin typeface="Consolas" panose="020B0609020204030204" pitchFamily="49" charset="0"/>
              </a:rPr>
              <a:t>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else return </a:t>
            </a:r>
            <a:r>
              <a:rPr lang="en-US" sz="1400" b="1" dirty="0" err="1" smtClean="0">
                <a:latin typeface="Consolas" panose="020B0609020204030204" pitchFamily="49" charset="0"/>
              </a:rPr>
              <a:t>FindBST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dirty="0" err="1" smtClean="0">
                <a:latin typeface="Consolas" panose="020B0609020204030204" pitchFamily="49" charset="0"/>
              </a:rPr>
              <a:t>r.leftChild</a:t>
            </a:r>
            <a:r>
              <a:rPr lang="en-US" sz="1400" b="1" dirty="0" smtClean="0">
                <a:latin typeface="Consolas" panose="020B0609020204030204" pitchFamily="49" charset="0"/>
              </a:rPr>
              <a:t>, k);  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Find(k){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= h(k);// </a:t>
            </a:r>
            <a:r>
              <a:rPr lang="en-US" sz="1400" b="1" dirty="0" err="1" smtClean="0">
                <a:latin typeface="Consolas" panose="020B0609020204030204" pitchFamily="49" charset="0"/>
              </a:rPr>
              <a:t>tính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mã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băm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node = </a:t>
            </a:r>
            <a:r>
              <a:rPr lang="en-US" sz="1400" b="1" dirty="0" err="1" smtClean="0">
                <a:latin typeface="Consolas" panose="020B0609020204030204" pitchFamily="49" charset="0"/>
              </a:rPr>
              <a:t>FindBST</a:t>
            </a:r>
            <a:r>
              <a:rPr lang="en-US" sz="1400" b="1" dirty="0" smtClean="0">
                <a:latin typeface="Consolas" panose="020B0609020204030204" pitchFamily="49" charset="0"/>
              </a:rPr>
              <a:t>(T[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], k); // </a:t>
            </a:r>
            <a:r>
              <a:rPr lang="en-US" sz="1400" b="1" dirty="0" err="1" smtClean="0">
                <a:latin typeface="Consolas" panose="020B0609020204030204" pitchFamily="49" charset="0"/>
              </a:rPr>
              <a:t>tìm</a:t>
            </a:r>
            <a:r>
              <a:rPr lang="en-US" sz="1400" b="1" dirty="0" smtClean="0">
                <a:latin typeface="Consolas" panose="020B0609020204030204" pitchFamily="49" charset="0"/>
              </a:rPr>
              <a:t> k </a:t>
            </a:r>
            <a:r>
              <a:rPr lang="en-US" sz="1400" b="1" dirty="0" err="1" smtClean="0">
                <a:latin typeface="Consolas" panose="020B0609020204030204" pitchFamily="49" charset="0"/>
              </a:rPr>
              <a:t>trên</a:t>
            </a:r>
            <a:r>
              <a:rPr lang="en-US" sz="1400" b="1" dirty="0" smtClean="0">
                <a:latin typeface="Consolas" panose="020B0609020204030204" pitchFamily="49" charset="0"/>
              </a:rPr>
              <a:t> BST </a:t>
            </a:r>
            <a:r>
              <a:rPr lang="en-US" sz="1400" b="1" dirty="0" err="1" smtClean="0">
                <a:latin typeface="Consolas" panose="020B0609020204030204" pitchFamily="49" charset="0"/>
              </a:rPr>
              <a:t>gốc</a:t>
            </a:r>
            <a:r>
              <a:rPr lang="en-US" sz="1400" b="1" dirty="0" smtClean="0">
                <a:latin typeface="Consolas" panose="020B0609020204030204" pitchFamily="49" charset="0"/>
              </a:rPr>
              <a:t> T[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node = NULL then return 0; else return 1;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91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BÀI TẬP </a:t>
            </a:r>
            <a:r>
              <a:rPr lang="en-US" dirty="0" smtClean="0"/>
              <a:t>LƯU TRỮ VÀ TÌM KIẾM CÁC XÂU KÝ TỰ - THUẬT TOÁN – MÃ GIẢ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6" y="1061093"/>
            <a:ext cx="7775019" cy="48670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Thao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chèn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Tính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mã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băm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=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(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)</a:t>
            </a: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Thực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hiện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chèn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k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phân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gốc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T[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]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94418" y="1150070"/>
            <a:ext cx="848413" cy="64102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T[0]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94418" y="1791093"/>
            <a:ext cx="848413" cy="64102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T[1]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94415" y="3465967"/>
            <a:ext cx="848413" cy="64102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T[</a:t>
            </a:r>
            <a:r>
              <a:rPr lang="en-US" dirty="0" err="1" smtClean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]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294414" y="5461352"/>
            <a:ext cx="848413" cy="64102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T[m-1]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48094" y="2465799"/>
            <a:ext cx="493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26377" y="4246754"/>
            <a:ext cx="493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6" name="Oval 5"/>
          <p:cNvSpPr/>
          <p:nvPr/>
        </p:nvSpPr>
        <p:spPr>
          <a:xfrm>
            <a:off x="10623476" y="924674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251894" y="147058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186842" y="147058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840928" y="1998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505323" y="1998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1007044" y="1998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610961" y="1998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6" idx="3"/>
            <a:endCxn id="13" idx="7"/>
          </p:cNvCxnSpPr>
          <p:nvPr/>
        </p:nvCxnSpPr>
        <p:spPr>
          <a:xfrm flipH="1">
            <a:off x="10453593" y="1117062"/>
            <a:ext cx="204489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5"/>
            <a:endCxn id="14" idx="1"/>
          </p:cNvCxnSpPr>
          <p:nvPr/>
        </p:nvCxnSpPr>
        <p:spPr>
          <a:xfrm>
            <a:off x="10825175" y="1117062"/>
            <a:ext cx="396273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5" idx="7"/>
          </p:cNvCxnSpPr>
          <p:nvPr/>
        </p:nvCxnSpPr>
        <p:spPr>
          <a:xfrm flipH="1">
            <a:off x="10042627" y="1662969"/>
            <a:ext cx="243873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5"/>
            <a:endCxn id="16" idx="0"/>
          </p:cNvCxnSpPr>
          <p:nvPr/>
        </p:nvCxnSpPr>
        <p:spPr>
          <a:xfrm>
            <a:off x="10453593" y="1662969"/>
            <a:ext cx="169883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3"/>
            <a:endCxn id="17" idx="0"/>
          </p:cNvCxnSpPr>
          <p:nvPr/>
        </p:nvCxnSpPr>
        <p:spPr>
          <a:xfrm flipH="1">
            <a:off x="11125197" y="1662969"/>
            <a:ext cx="96251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5"/>
            <a:endCxn id="18" idx="1"/>
          </p:cNvCxnSpPr>
          <p:nvPr/>
        </p:nvCxnSpPr>
        <p:spPr>
          <a:xfrm>
            <a:off x="11388541" y="1662969"/>
            <a:ext cx="257026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" idx="3"/>
            <a:endCxn id="6" idx="2"/>
          </p:cNvCxnSpPr>
          <p:nvPr/>
        </p:nvCxnSpPr>
        <p:spPr>
          <a:xfrm flipV="1">
            <a:off x="9142831" y="1037372"/>
            <a:ext cx="1480645" cy="4332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10741628" y="327499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370046" y="3820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1304994" y="3820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9959080" y="434923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0623475" y="434923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1125196" y="434923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1729113" y="434923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4" idx="3"/>
            <a:endCxn id="35" idx="7"/>
          </p:cNvCxnSpPr>
          <p:nvPr/>
        </p:nvCxnSpPr>
        <p:spPr>
          <a:xfrm flipH="1">
            <a:off x="10571745" y="3467387"/>
            <a:ext cx="204489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4" idx="5"/>
            <a:endCxn id="36" idx="1"/>
          </p:cNvCxnSpPr>
          <p:nvPr/>
        </p:nvCxnSpPr>
        <p:spPr>
          <a:xfrm>
            <a:off x="10943327" y="3467387"/>
            <a:ext cx="396273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5" idx="3"/>
            <a:endCxn id="37" idx="7"/>
          </p:cNvCxnSpPr>
          <p:nvPr/>
        </p:nvCxnSpPr>
        <p:spPr>
          <a:xfrm flipH="1">
            <a:off x="10160779" y="4013294"/>
            <a:ext cx="243873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5" idx="5"/>
            <a:endCxn id="38" idx="0"/>
          </p:cNvCxnSpPr>
          <p:nvPr/>
        </p:nvCxnSpPr>
        <p:spPr>
          <a:xfrm>
            <a:off x="10571745" y="4013294"/>
            <a:ext cx="169883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6" idx="3"/>
            <a:endCxn id="39" idx="0"/>
          </p:cNvCxnSpPr>
          <p:nvPr/>
        </p:nvCxnSpPr>
        <p:spPr>
          <a:xfrm flipH="1">
            <a:off x="11243349" y="4013294"/>
            <a:ext cx="96251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6" idx="5"/>
            <a:endCxn id="40" idx="1"/>
          </p:cNvCxnSpPr>
          <p:nvPr/>
        </p:nvCxnSpPr>
        <p:spPr>
          <a:xfrm>
            <a:off x="11506693" y="4013294"/>
            <a:ext cx="257026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0" idx="3"/>
            <a:endCxn id="34" idx="2"/>
          </p:cNvCxnSpPr>
          <p:nvPr/>
        </p:nvCxnSpPr>
        <p:spPr>
          <a:xfrm flipV="1">
            <a:off x="9142828" y="3387697"/>
            <a:ext cx="1598800" cy="39878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10533079" y="4995097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161497" y="5541004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1096445" y="5541004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750531" y="606932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0414926" y="606932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0916647" y="606932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1520564" y="606932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49" idx="3"/>
            <a:endCxn id="50" idx="7"/>
          </p:cNvCxnSpPr>
          <p:nvPr/>
        </p:nvCxnSpPr>
        <p:spPr>
          <a:xfrm flipH="1">
            <a:off x="10363196" y="5187485"/>
            <a:ext cx="204489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9" idx="5"/>
            <a:endCxn id="51" idx="1"/>
          </p:cNvCxnSpPr>
          <p:nvPr/>
        </p:nvCxnSpPr>
        <p:spPr>
          <a:xfrm>
            <a:off x="10734778" y="5187485"/>
            <a:ext cx="396273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0" idx="3"/>
            <a:endCxn id="52" idx="7"/>
          </p:cNvCxnSpPr>
          <p:nvPr/>
        </p:nvCxnSpPr>
        <p:spPr>
          <a:xfrm flipH="1">
            <a:off x="9952230" y="5733392"/>
            <a:ext cx="243873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0" idx="5"/>
            <a:endCxn id="53" idx="0"/>
          </p:cNvCxnSpPr>
          <p:nvPr/>
        </p:nvCxnSpPr>
        <p:spPr>
          <a:xfrm>
            <a:off x="10363196" y="5733392"/>
            <a:ext cx="169883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1" idx="3"/>
            <a:endCxn id="54" idx="0"/>
          </p:cNvCxnSpPr>
          <p:nvPr/>
        </p:nvCxnSpPr>
        <p:spPr>
          <a:xfrm flipH="1">
            <a:off x="11034800" y="5733392"/>
            <a:ext cx="96251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5"/>
            <a:endCxn id="55" idx="1"/>
          </p:cNvCxnSpPr>
          <p:nvPr/>
        </p:nvCxnSpPr>
        <p:spPr>
          <a:xfrm>
            <a:off x="11298144" y="5733392"/>
            <a:ext cx="257026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1" idx="3"/>
            <a:endCxn id="49" idx="2"/>
          </p:cNvCxnSpPr>
          <p:nvPr/>
        </p:nvCxnSpPr>
        <p:spPr>
          <a:xfrm flipV="1">
            <a:off x="9142827" y="5107795"/>
            <a:ext cx="1390252" cy="674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05427" y="2172712"/>
            <a:ext cx="6507408" cy="387543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InsertBST</a:t>
            </a:r>
            <a:r>
              <a:rPr lang="en-US" sz="1400" b="1" dirty="0" smtClean="0">
                <a:latin typeface="Consolas" panose="020B0609020204030204" pitchFamily="49" charset="0"/>
              </a:rPr>
              <a:t>(r, k){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 r = NULL then return Node(k);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</a:t>
            </a:r>
            <a:r>
              <a:rPr lang="en-US" sz="1400" b="1" dirty="0" err="1" smtClean="0">
                <a:latin typeface="Consolas" panose="020B0609020204030204" pitchFamily="49" charset="0"/>
              </a:rPr>
              <a:t>r.key</a:t>
            </a:r>
            <a:r>
              <a:rPr lang="en-US" sz="1400" b="1" dirty="0" smtClean="0">
                <a:latin typeface="Consolas" panose="020B0609020204030204" pitchFamily="49" charset="0"/>
              </a:rPr>
              <a:t> &lt; k then </a:t>
            </a:r>
            <a:r>
              <a:rPr lang="en-US" sz="1400" b="1" dirty="0" err="1" smtClean="0">
                <a:latin typeface="Consolas" panose="020B0609020204030204" pitchFamily="49" charset="0"/>
              </a:rPr>
              <a:t>r.rightChild</a:t>
            </a:r>
            <a:r>
              <a:rPr lang="en-US" sz="1400" b="1" dirty="0" smtClean="0">
                <a:latin typeface="Consolas" panose="020B0609020204030204" pitchFamily="49" charset="0"/>
              </a:rPr>
              <a:t> = </a:t>
            </a:r>
            <a:r>
              <a:rPr lang="en-US" sz="1400" b="1" dirty="0" err="1" smtClean="0">
                <a:latin typeface="Consolas" panose="020B0609020204030204" pitchFamily="49" charset="0"/>
              </a:rPr>
              <a:t>InsertBST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dirty="0" err="1" smtClean="0">
                <a:latin typeface="Consolas" panose="020B0609020204030204" pitchFamily="49" charset="0"/>
              </a:rPr>
              <a:t>r.rightChild</a:t>
            </a:r>
            <a:r>
              <a:rPr lang="en-US" sz="1400" b="1" dirty="0" smtClean="0">
                <a:latin typeface="Consolas" panose="020B0609020204030204" pitchFamily="49" charset="0"/>
              </a:rPr>
              <a:t>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else </a:t>
            </a:r>
            <a:r>
              <a:rPr lang="en-US" sz="1400" b="1" dirty="0" err="1" smtClean="0">
                <a:latin typeface="Consolas" panose="020B0609020204030204" pitchFamily="49" charset="0"/>
              </a:rPr>
              <a:t>r.leftChild</a:t>
            </a:r>
            <a:r>
              <a:rPr lang="en-US" sz="1400" b="1" dirty="0" smtClean="0">
                <a:latin typeface="Consolas" panose="020B0609020204030204" pitchFamily="49" charset="0"/>
              </a:rPr>
              <a:t>  = </a:t>
            </a:r>
            <a:r>
              <a:rPr lang="en-US" sz="1400" b="1" dirty="0" err="1" smtClean="0">
                <a:latin typeface="Consolas" panose="020B0609020204030204" pitchFamily="49" charset="0"/>
              </a:rPr>
              <a:t>InsertBST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dirty="0" err="1" smtClean="0">
                <a:latin typeface="Consolas" panose="020B0609020204030204" pitchFamily="49" charset="0"/>
              </a:rPr>
              <a:t>r.leftChild</a:t>
            </a:r>
            <a:r>
              <a:rPr lang="en-US" sz="1400" b="1" dirty="0" smtClean="0">
                <a:latin typeface="Consolas" panose="020B0609020204030204" pitchFamily="49" charset="0"/>
              </a:rPr>
              <a:t>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return r;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Insert(k){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= h(k);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</a:t>
            </a:r>
            <a:r>
              <a:rPr lang="en-US" sz="1400" b="1" dirty="0" err="1" smtClean="0">
                <a:latin typeface="Consolas" panose="020B0609020204030204" pitchFamily="49" charset="0"/>
              </a:rPr>
              <a:t>FindBST</a:t>
            </a:r>
            <a:r>
              <a:rPr lang="en-US" sz="1400" b="1" dirty="0" smtClean="0">
                <a:latin typeface="Consolas" panose="020B0609020204030204" pitchFamily="49" charset="0"/>
              </a:rPr>
              <a:t>(T[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], k) != NULL then return 0;// k </a:t>
            </a:r>
            <a:r>
              <a:rPr lang="en-US" sz="1400" b="1" dirty="0" err="1" smtClean="0">
                <a:latin typeface="Consolas" panose="020B0609020204030204" pitchFamily="49" charset="0"/>
              </a:rPr>
              <a:t>đã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tồn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tại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T[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 = </a:t>
            </a:r>
            <a:r>
              <a:rPr lang="en-US" sz="1400" b="1" dirty="0" err="1" smtClean="0">
                <a:latin typeface="Consolas" panose="020B0609020204030204" pitchFamily="49" charset="0"/>
              </a:rPr>
              <a:t>InsertBST</a:t>
            </a:r>
            <a:r>
              <a:rPr lang="en-US" sz="1400" b="1" dirty="0" smtClean="0">
                <a:latin typeface="Consolas" panose="020B0609020204030204" pitchFamily="49" charset="0"/>
              </a:rPr>
              <a:t>(T[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], k);// k </a:t>
            </a:r>
            <a:r>
              <a:rPr lang="en-US" sz="1400" b="1" dirty="0" err="1" smtClean="0">
                <a:latin typeface="Consolas" panose="020B0609020204030204" pitchFamily="49" charset="0"/>
              </a:rPr>
              <a:t>chưa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tồn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tại</a:t>
            </a:r>
            <a:r>
              <a:rPr lang="en-US" sz="1400" b="1" dirty="0" smtClean="0">
                <a:latin typeface="Consolas" panose="020B0609020204030204" pitchFamily="49" charset="0"/>
              </a:rPr>
              <a:t>, </a:t>
            </a:r>
            <a:r>
              <a:rPr lang="en-US" sz="1400" b="1" dirty="0" err="1" smtClean="0">
                <a:latin typeface="Consolas" panose="020B0609020204030204" pitchFamily="49" charset="0"/>
              </a:rPr>
              <a:t>thực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hiện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chèn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return 1;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42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BÀI TẬP </a:t>
            </a:r>
            <a:r>
              <a:rPr lang="en-US" dirty="0" smtClean="0"/>
              <a:t>LƯU TRỮ VÀ TÌM KIẾM CÁC XÂU KÝ TỰ -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665509" y="942681"/>
            <a:ext cx="6080289" cy="50882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</a:t>
            </a: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(char*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Node* p = (Node*)</a:t>
            </a:r>
            <a:r>
              <a:rPr lang="en-US" sz="1400" b="1" dirty="0" err="1">
                <a:latin typeface="Consolas" panose="020B0609020204030204" pitchFamily="49" charset="0"/>
              </a:rPr>
              <a:t>malloc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sizeof</a:t>
            </a:r>
            <a:r>
              <a:rPr lang="en-US" sz="1400" b="1" dirty="0">
                <a:latin typeface="Consolas" panose="020B0609020204030204" pitchFamily="49" charset="0"/>
              </a:rPr>
              <a:t>(Node));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strcpy</a:t>
            </a:r>
            <a:r>
              <a:rPr lang="en-US" sz="1400" b="1" dirty="0">
                <a:latin typeface="Consolas" panose="020B0609020204030204" pitchFamily="49" charset="0"/>
              </a:rPr>
              <a:t>(p-&gt;</a:t>
            </a:r>
            <a:r>
              <a:rPr lang="en-US" sz="1400" b="1" dirty="0" err="1">
                <a:latin typeface="Consolas" panose="020B0609020204030204" pitchFamily="49" charset="0"/>
              </a:rPr>
              <a:t>key,k</a:t>
            </a:r>
            <a:r>
              <a:rPr lang="en-US" sz="1400" b="1" dirty="0">
                <a:latin typeface="Consolas" panose="020B0609020204030204" pitchFamily="49" charset="0"/>
              </a:rPr>
              <a:t>);  p-&gt;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= NULL;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p-&gt;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 = NULL;    return p;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h(char*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0;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 </a:t>
            </a:r>
            <a:r>
              <a:rPr lang="en-US" sz="1400" b="1" dirty="0" err="1">
                <a:latin typeface="Consolas" panose="020B0609020204030204" pitchFamily="49" charset="0"/>
              </a:rPr>
              <a:t>strlen</a:t>
            </a:r>
            <a:r>
              <a:rPr lang="en-US" sz="1400" b="1" dirty="0">
                <a:latin typeface="Consolas" panose="020B0609020204030204" pitchFamily="49" charset="0"/>
              </a:rPr>
              <a:t>(k);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++)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c = (c*256 + k[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 % m;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return </a:t>
            </a:r>
            <a:r>
              <a:rPr lang="en-US" sz="1400" b="1" dirty="0">
                <a:latin typeface="Consolas" panose="020B0609020204030204" pitchFamily="49" charset="0"/>
              </a:rPr>
              <a:t>c;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338735" y="942681"/>
            <a:ext cx="5070771" cy="50882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string.h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stdlib.h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MAX  50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m  10000</a:t>
            </a:r>
          </a:p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typedef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char key[MAX];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Node* 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Node* 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r>
              <a:rPr lang="en-US" sz="1400" b="1" dirty="0">
                <a:latin typeface="Consolas" panose="020B0609020204030204" pitchFamily="49" charset="0"/>
              </a:rPr>
              <a:t>Node;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Node</a:t>
            </a:r>
            <a:r>
              <a:rPr lang="en-US" sz="1400" b="1" dirty="0">
                <a:latin typeface="Consolas" panose="020B0609020204030204" pitchFamily="49" charset="0"/>
              </a:rPr>
              <a:t>* </a:t>
            </a:r>
            <a:r>
              <a:rPr lang="en-US" sz="1400" b="1" dirty="0" smtClean="0">
                <a:latin typeface="Consolas" panose="020B0609020204030204" pitchFamily="49" charset="0"/>
              </a:rPr>
              <a:t>T[m;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14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BÀI TẬP </a:t>
            </a:r>
            <a:r>
              <a:rPr lang="en-US" dirty="0" smtClean="0"/>
              <a:t>LƯU TRỮ VÀ TÌM KIẾM CÁC XÂU KÝ TỰ -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665509" y="942681"/>
            <a:ext cx="6080289" cy="50882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find(char* k</a:t>
            </a:r>
            <a:r>
              <a:rPr lang="en-US" sz="1400" b="1" dirty="0" smtClean="0">
                <a:latin typeface="Consolas" panose="020B0609020204030204" pitchFamily="49" charset="0"/>
              </a:rPr>
              <a:t>){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h(k);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Node* p = </a:t>
            </a:r>
            <a:r>
              <a:rPr lang="en-US" sz="1400" b="1" dirty="0" err="1">
                <a:latin typeface="Consolas" panose="020B0609020204030204" pitchFamily="49" charset="0"/>
              </a:rPr>
              <a:t>findBST</a:t>
            </a:r>
            <a:r>
              <a:rPr lang="en-US" sz="1400" b="1" dirty="0">
                <a:latin typeface="Consolas" panose="020B0609020204030204" pitchFamily="49" charset="0"/>
              </a:rPr>
              <a:t>(T[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],k);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if(p == NULL)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1;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insert(char* k){// put(k)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h(k);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Node* p = </a:t>
            </a:r>
            <a:r>
              <a:rPr lang="en-US" sz="1400" b="1" dirty="0" err="1">
                <a:latin typeface="Consolas" panose="020B0609020204030204" pitchFamily="49" charset="0"/>
              </a:rPr>
              <a:t>findBST</a:t>
            </a:r>
            <a:r>
              <a:rPr lang="en-US" sz="1400" b="1" dirty="0">
                <a:latin typeface="Consolas" panose="020B0609020204030204" pitchFamily="49" charset="0"/>
              </a:rPr>
              <a:t>(T[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],k);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if(p != NULL)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T[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</a:t>
            </a:r>
            <a:r>
              <a:rPr lang="en-US" sz="1400" b="1" dirty="0" err="1">
                <a:latin typeface="Consolas" panose="020B0609020204030204" pitchFamily="49" charset="0"/>
              </a:rPr>
              <a:t>insertBST</a:t>
            </a:r>
            <a:r>
              <a:rPr lang="en-US" sz="1400" b="1" dirty="0">
                <a:latin typeface="Consolas" panose="020B0609020204030204" pitchFamily="49" charset="0"/>
              </a:rPr>
              <a:t>(T[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],k);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338735" y="942681"/>
            <a:ext cx="5070771" cy="50882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</a:t>
            </a:r>
            <a:r>
              <a:rPr lang="en-US" sz="1400" b="1" dirty="0" err="1">
                <a:latin typeface="Consolas" panose="020B0609020204030204" pitchFamily="49" charset="0"/>
              </a:rPr>
              <a:t>findBST</a:t>
            </a:r>
            <a:r>
              <a:rPr lang="en-US" sz="1400" b="1" dirty="0">
                <a:latin typeface="Consolas" panose="020B0609020204030204" pitchFamily="49" charset="0"/>
              </a:rPr>
              <a:t>(Node* r, char*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if(r == NULL) return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 = 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key,k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if(c == 0) return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if(c &lt; 0) return </a:t>
            </a:r>
            <a:r>
              <a:rPr lang="en-US" sz="1400" b="1" dirty="0" err="1">
                <a:latin typeface="Consolas" panose="020B0609020204030204" pitchFamily="49" charset="0"/>
              </a:rPr>
              <a:t>findBST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rightChild,k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else return </a:t>
            </a:r>
            <a:r>
              <a:rPr lang="en-US" sz="1400" b="1" dirty="0" err="1">
                <a:latin typeface="Consolas" panose="020B0609020204030204" pitchFamily="49" charset="0"/>
              </a:rPr>
              <a:t>findBST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leftChild,k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</a:t>
            </a:r>
            <a:r>
              <a:rPr lang="en-US" sz="1400" b="1" dirty="0" err="1">
                <a:latin typeface="Consolas" panose="020B0609020204030204" pitchFamily="49" charset="0"/>
              </a:rPr>
              <a:t>insertBST</a:t>
            </a:r>
            <a:r>
              <a:rPr lang="en-US" sz="1400" b="1" dirty="0">
                <a:latin typeface="Consolas" panose="020B0609020204030204" pitchFamily="49" charset="0"/>
              </a:rPr>
              <a:t>(Node* r, char*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if(r == NULL) return </a:t>
            </a: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key,k</a:t>
            </a:r>
            <a:r>
              <a:rPr lang="en-US" sz="1400" b="1" dirty="0">
                <a:latin typeface="Consolas" panose="020B0609020204030204" pitchFamily="49" charset="0"/>
              </a:rPr>
              <a:t>) &lt; 0)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insertBST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rightChild,k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else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insertBST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39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BÀI TẬP </a:t>
            </a:r>
            <a:r>
              <a:rPr lang="en-US" dirty="0" smtClean="0"/>
              <a:t>LƯU TRỮ VÀ TÌM KIẾM CÁC XÂU KÝ TỰ -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338735" y="942681"/>
            <a:ext cx="11560976" cy="50882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char k[MAX</a:t>
            </a:r>
            <a:r>
              <a:rPr lang="en-US" sz="1400" b="1" dirty="0" smtClean="0">
                <a:latin typeface="Consolas" panose="020B0609020204030204" pitchFamily="49" charset="0"/>
              </a:rPr>
              <a:t>],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[20</a:t>
            </a:r>
            <a:r>
              <a:rPr lang="en-US" sz="1400" b="1" dirty="0" smtClean="0">
                <a:latin typeface="Consolas" panose="020B0609020204030204" pitchFamily="49" charset="0"/>
              </a:rPr>
              <a:t>];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while(1){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s",k</a:t>
            </a:r>
            <a:r>
              <a:rPr lang="en-US" sz="1400" b="1" dirty="0" smtClean="0">
                <a:latin typeface="Consolas" panose="020B0609020204030204" pitchFamily="49" charset="0"/>
              </a:rPr>
              <a:t>);   </a:t>
            </a:r>
            <a:r>
              <a:rPr lang="en-US" sz="1400" b="1" dirty="0">
                <a:latin typeface="Consolas" panose="020B0609020204030204" pitchFamily="49" charset="0"/>
              </a:rPr>
              <a:t>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(k,"*") == 0) break;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insert(k);// put k into the hash table (+BST)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smtClean="0">
                <a:latin typeface="Consolas" panose="020B0609020204030204" pitchFamily="49" charset="0"/>
              </a:rPr>
              <a:t>while(1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("%s",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,"find") == 0){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s",k</a:t>
            </a:r>
            <a:r>
              <a:rPr lang="en-US" sz="1400" b="1" dirty="0" smtClean="0">
                <a:latin typeface="Consolas" panose="020B0609020204030204" pitchFamily="49" charset="0"/>
              </a:rPr>
              <a:t>);  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ans</a:t>
            </a:r>
            <a:r>
              <a:rPr lang="en-US" sz="1400" b="1" dirty="0">
                <a:latin typeface="Consolas" panose="020B0609020204030204" pitchFamily="49" charset="0"/>
              </a:rPr>
              <a:t> = find(k</a:t>
            </a:r>
            <a:r>
              <a:rPr lang="en-US" sz="1400" b="1" dirty="0" smtClean="0">
                <a:latin typeface="Consolas" panose="020B0609020204030204" pitchFamily="49" charset="0"/>
              </a:rPr>
              <a:t>); 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("%d\n",</a:t>
            </a:r>
            <a:r>
              <a:rPr lang="en-US" sz="1400" b="1" dirty="0" err="1">
                <a:latin typeface="Consolas" panose="020B0609020204030204" pitchFamily="49" charset="0"/>
              </a:rPr>
              <a:t>ans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}else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,"insert") == 0){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s",k</a:t>
            </a:r>
            <a:r>
              <a:rPr lang="en-US" sz="1400" b="1" dirty="0" smtClean="0">
                <a:latin typeface="Consolas" panose="020B0609020204030204" pitchFamily="49" charset="0"/>
              </a:rPr>
              <a:t>); 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ans</a:t>
            </a:r>
            <a:r>
              <a:rPr lang="en-US" sz="1400" b="1" dirty="0">
                <a:latin typeface="Consolas" panose="020B0609020204030204" pitchFamily="49" charset="0"/>
              </a:rPr>
              <a:t> = insert(k</a:t>
            </a:r>
            <a:r>
              <a:rPr lang="en-US" sz="1400" b="1" dirty="0" smtClean="0">
                <a:latin typeface="Consolas" panose="020B0609020204030204" pitchFamily="49" charset="0"/>
              </a:rPr>
              <a:t>);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("%d\n",</a:t>
            </a:r>
            <a:r>
              <a:rPr lang="en-US" sz="1400" b="1" dirty="0" err="1">
                <a:latin typeface="Consolas" panose="020B0609020204030204" pitchFamily="49" charset="0"/>
              </a:rPr>
              <a:t>ans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}else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,"***") == 0</a:t>
            </a:r>
            <a:r>
              <a:rPr lang="en-US" sz="1400" b="1" dirty="0" smtClean="0">
                <a:latin typeface="Consolas" panose="020B0609020204030204" pitchFamily="49" charset="0"/>
              </a:rPr>
              <a:t>){    </a:t>
            </a:r>
            <a:r>
              <a:rPr lang="en-US" sz="1400" b="1" dirty="0">
                <a:latin typeface="Consolas" panose="020B0609020204030204" pitchFamily="49" charset="0"/>
              </a:rPr>
              <a:t>break</a:t>
            </a:r>
            <a:r>
              <a:rPr lang="en-US" sz="1400" b="1" dirty="0" smtClean="0">
                <a:latin typeface="Consolas" panose="020B0609020204030204" pitchFamily="49" charset="0"/>
              </a:rPr>
              <a:t>;   </a:t>
            </a: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498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BÀI TẬP </a:t>
            </a:r>
            <a:r>
              <a:rPr lang="en-US" dirty="0" smtClean="0"/>
              <a:t>ĐẾM SỐ LẦN XUẤT HIỆN TRONG </a:t>
            </a:r>
            <a:r>
              <a:rPr lang="en-US" smtClean="0"/>
              <a:t>VĂN </a:t>
            </a:r>
            <a:r>
              <a:rPr lang="en-US" smtClean="0"/>
              <a:t>BẢN (P.06.15.03)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8470156" cy="48670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Cho 1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văn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bản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T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bao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gồm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chuỗi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: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liên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tiếp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ký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lấy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{A, B, . . ., Z}, {a, b, c, . . ., z}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{0, 1, 2, . . ., 9},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ký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còn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lại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không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tính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thành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phần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(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coi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dấu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ngăn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giữa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).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trong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T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cùng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với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lần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xuất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hiện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nó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.</a:t>
            </a:r>
            <a:endParaRPr lang="en-US" sz="2000" i="1" dirty="0" smtClean="0">
              <a:latin typeface="Lato" panose="020F0502020204030203"/>
              <a:cs typeface="Arial" panose="020B0604020202020204" pitchFamily="34" charset="0"/>
            </a:endParaRPr>
          </a:p>
          <a:p>
            <a:pPr algn="just"/>
            <a:r>
              <a:rPr lang="en-GB" sz="2000" dirty="0" err="1" smtClean="0">
                <a:latin typeface="Lato" panose="020F0502020204030203"/>
              </a:rPr>
              <a:t>Dữ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liệu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US" sz="2000" dirty="0" err="1" smtClean="0">
                <a:latin typeface="Lato" panose="020F0502020204030203"/>
              </a:rPr>
              <a:t>Chứa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dãy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các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ký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tự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của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văn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bản</a:t>
            </a:r>
            <a:r>
              <a:rPr lang="en-US" sz="2000" dirty="0" smtClean="0">
                <a:latin typeface="Lato" panose="020F0502020204030203"/>
              </a:rPr>
              <a:t> T (</a:t>
            </a:r>
            <a:r>
              <a:rPr lang="en-US" sz="2000" dirty="0" err="1" smtClean="0">
                <a:latin typeface="Lato" panose="020F0502020204030203"/>
              </a:rPr>
              <a:t>biết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rằng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các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từ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có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độ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dài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không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quá</a:t>
            </a:r>
            <a:r>
              <a:rPr lang="en-US" sz="2000" dirty="0" smtClean="0">
                <a:latin typeface="Lato" panose="020F0502020204030203"/>
              </a:rPr>
              <a:t> 20)</a:t>
            </a:r>
            <a:endParaRPr lang="en-GB" dirty="0" smtClean="0">
              <a:latin typeface="Lato" panose="020F0502020204030203"/>
            </a:endParaRPr>
          </a:p>
          <a:p>
            <a:pPr algn="just"/>
            <a:r>
              <a:rPr lang="en-GB" sz="2000" dirty="0" err="1" smtClean="0">
                <a:latin typeface="Lato" panose="020F0502020204030203"/>
              </a:rPr>
              <a:t>Kết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quả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ra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trên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mỗi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một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từ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và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số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lần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xuất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hiện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của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từ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đó</a:t>
            </a:r>
            <a:r>
              <a:rPr lang="en-GB" sz="2000" dirty="0" smtClean="0">
                <a:latin typeface="Lato" panose="020F0502020204030203"/>
              </a:rPr>
              <a:t> (</a:t>
            </a:r>
            <a:r>
              <a:rPr lang="en-GB" sz="2000" dirty="0" err="1" smtClean="0">
                <a:latin typeface="Lato" panose="020F0502020204030203"/>
              </a:rPr>
              <a:t>các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từ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được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xuất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hiện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theo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thứ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tự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từ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điển</a:t>
            </a:r>
            <a:r>
              <a:rPr lang="en-GB" sz="2000" dirty="0" smtClean="0">
                <a:latin typeface="Lato" panose="020F0502020204030203"/>
              </a:rPr>
              <a:t>)</a:t>
            </a:r>
            <a:endParaRPr lang="en-GB" sz="2000" dirty="0">
              <a:latin typeface="Lato" panose="020F0502020204030203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23963"/>
              </p:ext>
            </p:extLst>
          </p:nvPr>
        </p:nvGraphicFramePr>
        <p:xfrm>
          <a:off x="8842341" y="1365616"/>
          <a:ext cx="3132072" cy="1706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036"/>
                <a:gridCol w="1566036"/>
              </a:tblGrid>
              <a:tr h="217489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40687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rtl="0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abcd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</a:t>
                      </a:r>
                    </a:p>
                    <a:p>
                      <a:pPr rtl="0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abcd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</a:p>
                    <a:p>
                      <a:pPr rtl="0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18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BÀI TẬP </a:t>
            </a:r>
            <a:r>
              <a:rPr lang="en-US" dirty="0" smtClean="0"/>
              <a:t>ĐẾM SỐ LẦN XUẤT HIỆN TRONG VĂN BẢN – THUẬT TOÁN - MÃ GIẢ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6562128" cy="48670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Thuật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toán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Duyệt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chuỗi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ký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T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để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tách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ra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tách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sẽ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lưu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phân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: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chứa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lần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xuất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hiện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đó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lvl="2" algn="just"/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Nếu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1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b="1" dirty="0" smtClean="0">
                <a:latin typeface="Lato" panose="020F0502020204030203"/>
                <a:cs typeface="Arial" panose="020B0604020202020204" pitchFamily="34" charset="0"/>
              </a:rPr>
              <a:t>w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tách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ra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T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đã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tồn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tại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trên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nhị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phân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thì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tăng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lần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xuất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hiện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lên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1</a:t>
            </a:r>
          </a:p>
          <a:p>
            <a:pPr lvl="2" algn="just"/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Ngược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lại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thêm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mới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chứa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b="1" dirty="0" smtClean="0">
                <a:latin typeface="Lato" panose="020F0502020204030203"/>
                <a:cs typeface="Arial" panose="020B0604020202020204" pitchFamily="34" charset="0"/>
              </a:rPr>
              <a:t>w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với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lần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xuất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hiện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bằng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1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vào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nhị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phân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endParaRPr lang="en-GB" dirty="0">
              <a:latin typeface="Lato" panose="020F0502020204030203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78095" y="3987803"/>
            <a:ext cx="4063591" cy="201373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struct</a:t>
            </a:r>
            <a:r>
              <a:rPr lang="en-US" sz="1400" b="1" dirty="0" smtClean="0">
                <a:latin typeface="Consolas" panose="020B0609020204030204" pitchFamily="49" charset="0"/>
              </a:rPr>
              <a:t> Node 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word; // </a:t>
            </a:r>
            <a:r>
              <a:rPr lang="en-US" sz="1400" b="1" dirty="0" err="1" smtClean="0">
                <a:latin typeface="Consolas" panose="020B0609020204030204" pitchFamily="49" charset="0"/>
              </a:rPr>
              <a:t>khóa</a:t>
            </a:r>
            <a:r>
              <a:rPr lang="en-US" sz="1400" b="1" dirty="0" smtClean="0">
                <a:latin typeface="Consolas" panose="020B0609020204030204" pitchFamily="49" charset="0"/>
              </a:rPr>
              <a:t> (</a:t>
            </a:r>
            <a:r>
              <a:rPr lang="en-US" sz="1400" b="1" dirty="0" err="1" smtClean="0">
                <a:latin typeface="Consolas" panose="020B0609020204030204" pitchFamily="49" charset="0"/>
              </a:rPr>
              <a:t>từ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của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văn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bản</a:t>
            </a:r>
            <a:r>
              <a:rPr lang="en-US" sz="1400" b="1" dirty="0" smtClean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occ</a:t>
            </a:r>
            <a:r>
              <a:rPr lang="en-US" sz="1400" b="1" dirty="0" smtClean="0">
                <a:latin typeface="Consolas" panose="020B0609020204030204" pitchFamily="49" charset="0"/>
              </a:rPr>
              <a:t>; // </a:t>
            </a:r>
            <a:r>
              <a:rPr lang="en-US" sz="1400" b="1" dirty="0" err="1" smtClean="0">
                <a:latin typeface="Consolas" panose="020B0609020204030204" pitchFamily="49" charset="0"/>
              </a:rPr>
              <a:t>số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lần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xuất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hiện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leftChild</a:t>
            </a:r>
            <a:r>
              <a:rPr lang="en-US" sz="1400" b="1" dirty="0" smtClean="0">
                <a:latin typeface="Consolas" panose="020B0609020204030204" pitchFamily="49" charset="0"/>
              </a:rPr>
              <a:t>; // con </a:t>
            </a:r>
            <a:r>
              <a:rPr lang="en-US" sz="1400" b="1" dirty="0" err="1" smtClean="0">
                <a:latin typeface="Consolas" panose="020B0609020204030204" pitchFamily="49" charset="0"/>
              </a:rPr>
              <a:t>trỏ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đến</a:t>
            </a:r>
            <a:r>
              <a:rPr lang="en-US" sz="1400" b="1" dirty="0" smtClean="0">
                <a:latin typeface="Consolas" panose="020B0609020204030204" pitchFamily="49" charset="0"/>
              </a:rPr>
              <a:t> con </a:t>
            </a:r>
            <a:r>
              <a:rPr lang="en-US" sz="1400" b="1" dirty="0" err="1" smtClean="0">
                <a:latin typeface="Consolas" panose="020B0609020204030204" pitchFamily="49" charset="0"/>
              </a:rPr>
              <a:t>trái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rightChild</a:t>
            </a:r>
            <a:r>
              <a:rPr lang="en-US" sz="1400" b="1" dirty="0" smtClean="0">
                <a:latin typeface="Consolas" panose="020B0609020204030204" pitchFamily="49" charset="0"/>
              </a:rPr>
              <a:t>;// con </a:t>
            </a:r>
            <a:r>
              <a:rPr lang="en-US" sz="1400" b="1" dirty="0" err="1" smtClean="0">
                <a:latin typeface="Consolas" panose="020B0609020204030204" pitchFamily="49" charset="0"/>
              </a:rPr>
              <a:t>trỏ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đến</a:t>
            </a:r>
            <a:r>
              <a:rPr lang="en-US" sz="1400" b="1" dirty="0" smtClean="0">
                <a:latin typeface="Consolas" panose="020B0609020204030204" pitchFamily="49" charset="0"/>
              </a:rPr>
              <a:t> con </a:t>
            </a:r>
            <a:r>
              <a:rPr lang="en-US" sz="1400" b="1" dirty="0" err="1" smtClean="0">
                <a:latin typeface="Consolas" panose="020B0609020204030204" pitchFamily="49" charset="0"/>
              </a:rPr>
              <a:t>phải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955604" y="976633"/>
            <a:ext cx="4944107" cy="539334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MakeNode</a:t>
            </a:r>
            <a:r>
              <a:rPr lang="en-US" sz="1400" b="1" dirty="0" smtClean="0">
                <a:latin typeface="Consolas" panose="020B0609020204030204" pitchFamily="49" charset="0"/>
              </a:rPr>
              <a:t>(w) 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p = Allocate Node; 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p.word</a:t>
            </a:r>
            <a:r>
              <a:rPr lang="en-US" sz="1400" b="1" dirty="0" smtClean="0">
                <a:latin typeface="Consolas" panose="020B0609020204030204" pitchFamily="49" charset="0"/>
              </a:rPr>
              <a:t> = w; </a:t>
            </a:r>
            <a:r>
              <a:rPr lang="en-US" sz="1400" b="1" dirty="0" err="1" smtClean="0">
                <a:latin typeface="Consolas" panose="020B0609020204030204" pitchFamily="49" charset="0"/>
              </a:rPr>
              <a:t>p.occ</a:t>
            </a:r>
            <a:r>
              <a:rPr lang="en-US" sz="1400" b="1" dirty="0" smtClean="0">
                <a:latin typeface="Consolas" panose="020B0609020204030204" pitchFamily="49" charset="0"/>
              </a:rPr>
              <a:t> = 1;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p.leftChild</a:t>
            </a:r>
            <a:r>
              <a:rPr lang="en-US" sz="1400" b="1" dirty="0" smtClean="0">
                <a:latin typeface="Consolas" panose="020B0609020204030204" pitchFamily="49" charset="0"/>
              </a:rPr>
              <a:t> =  NULL;  </a:t>
            </a:r>
            <a:r>
              <a:rPr lang="en-US" sz="1400" b="1" dirty="0" err="1" smtClean="0">
                <a:latin typeface="Consolas" panose="020B0609020204030204" pitchFamily="49" charset="0"/>
              </a:rPr>
              <a:t>p.rightChild</a:t>
            </a:r>
            <a:r>
              <a:rPr lang="en-US" sz="1400" b="1" dirty="0" smtClean="0">
                <a:latin typeface="Consolas" panose="020B0609020204030204" pitchFamily="49" charset="0"/>
              </a:rPr>
              <a:t> =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return p;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Insert(r, word){// </a:t>
            </a:r>
            <a:r>
              <a:rPr lang="en-US" sz="1400" b="1" dirty="0" err="1" smtClean="0">
                <a:latin typeface="Consolas" panose="020B0609020204030204" pitchFamily="49" charset="0"/>
              </a:rPr>
              <a:t>chèn</a:t>
            </a:r>
            <a:r>
              <a:rPr lang="en-US" sz="1400" b="1" dirty="0" smtClean="0">
                <a:latin typeface="Consolas" panose="020B0609020204030204" pitchFamily="49" charset="0"/>
              </a:rPr>
              <a:t> 1 </a:t>
            </a:r>
            <a:r>
              <a:rPr lang="en-US" sz="1400" b="1" dirty="0" err="1" smtClean="0">
                <a:latin typeface="Consolas" panose="020B0609020204030204" pitchFamily="49" charset="0"/>
              </a:rPr>
              <a:t>từ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mới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vào</a:t>
            </a:r>
            <a:r>
              <a:rPr lang="en-US" sz="1400" b="1" dirty="0" smtClean="0">
                <a:latin typeface="Consolas" panose="020B0609020204030204" pitchFamily="49" charset="0"/>
              </a:rPr>
              <a:t> BST </a:t>
            </a:r>
            <a:r>
              <a:rPr lang="en-US" sz="1400" b="1" dirty="0" err="1" smtClean="0">
                <a:latin typeface="Consolas" panose="020B0609020204030204" pitchFamily="49" charset="0"/>
              </a:rPr>
              <a:t>gốc</a:t>
            </a:r>
            <a:r>
              <a:rPr lang="en-US" sz="1400" b="1" dirty="0" smtClean="0">
                <a:latin typeface="Consolas" panose="020B0609020204030204" pitchFamily="49" charset="0"/>
              </a:rPr>
              <a:t> r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 r = NULL then r = </a:t>
            </a:r>
            <a:r>
              <a:rPr lang="en-US" sz="1400" b="1" dirty="0" err="1" smtClean="0">
                <a:latin typeface="Consolas" panose="020B0609020204030204" pitchFamily="49" charset="0"/>
              </a:rPr>
              <a:t>MakeNode</a:t>
            </a:r>
            <a:r>
              <a:rPr lang="en-US" sz="1400" b="1" dirty="0" smtClean="0">
                <a:latin typeface="Consolas" panose="020B0609020204030204" pitchFamily="49" charset="0"/>
              </a:rPr>
              <a:t>(word);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</a:t>
            </a:r>
            <a:r>
              <a:rPr lang="en-US" sz="1400" b="1" dirty="0" err="1" smtClean="0">
                <a:latin typeface="Consolas" panose="020B0609020204030204" pitchFamily="49" charset="0"/>
              </a:rPr>
              <a:t>r.word</a:t>
            </a:r>
            <a:r>
              <a:rPr lang="en-US" sz="1400" b="1" dirty="0" smtClean="0">
                <a:latin typeface="Consolas" panose="020B0609020204030204" pitchFamily="49" charset="0"/>
              </a:rPr>
              <a:t> = word then {// </a:t>
            </a:r>
            <a:r>
              <a:rPr lang="en-US" sz="1400" b="1" dirty="0" err="1" smtClean="0">
                <a:latin typeface="Consolas" panose="020B0609020204030204" pitchFamily="49" charset="0"/>
              </a:rPr>
              <a:t>từ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đã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tồn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tại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</a:rPr>
              <a:t>r.occ</a:t>
            </a:r>
            <a:r>
              <a:rPr lang="en-US" sz="1400" b="1" dirty="0" smtClean="0">
                <a:latin typeface="Consolas" panose="020B0609020204030204" pitchFamily="49" charset="0"/>
              </a:rPr>
              <a:t> = </a:t>
            </a:r>
            <a:r>
              <a:rPr lang="en-US" sz="1400" b="1" dirty="0" err="1" smtClean="0">
                <a:latin typeface="Consolas" panose="020B0609020204030204" pitchFamily="49" charset="0"/>
              </a:rPr>
              <a:t>r.occ</a:t>
            </a:r>
            <a:r>
              <a:rPr lang="en-US" sz="1400" b="1" dirty="0" smtClean="0">
                <a:latin typeface="Consolas" panose="020B0609020204030204" pitchFamily="49" charset="0"/>
              </a:rPr>
              <a:t> + 1; // </a:t>
            </a:r>
            <a:r>
              <a:rPr lang="en-US" sz="1400" b="1" dirty="0" err="1" smtClean="0">
                <a:latin typeface="Consolas" panose="020B0609020204030204" pitchFamily="49" charset="0"/>
              </a:rPr>
              <a:t>tăng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số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lần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xuất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hiện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}else if </a:t>
            </a:r>
            <a:r>
              <a:rPr lang="en-US" sz="1400" b="1" dirty="0" err="1" smtClean="0">
                <a:latin typeface="Consolas" panose="020B0609020204030204" pitchFamily="49" charset="0"/>
              </a:rPr>
              <a:t>r.word</a:t>
            </a:r>
            <a:r>
              <a:rPr lang="en-US" sz="1400" b="1" dirty="0" smtClean="0">
                <a:latin typeface="Consolas" panose="020B0609020204030204" pitchFamily="49" charset="0"/>
              </a:rPr>
              <a:t> &lt; word then 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</a:t>
            </a:r>
            <a:r>
              <a:rPr lang="en-US" sz="1400" b="1" dirty="0" err="1" smtClean="0">
                <a:latin typeface="Consolas" panose="020B0609020204030204" pitchFamily="49" charset="0"/>
              </a:rPr>
              <a:t>r.rightChild</a:t>
            </a:r>
            <a:r>
              <a:rPr lang="en-US" sz="1400" b="1" dirty="0" smtClean="0">
                <a:latin typeface="Consolas" panose="020B0609020204030204" pitchFamily="49" charset="0"/>
              </a:rPr>
              <a:t> = Insert(</a:t>
            </a:r>
            <a:r>
              <a:rPr lang="en-US" sz="1400" b="1" dirty="0" err="1" smtClean="0">
                <a:latin typeface="Consolas" panose="020B0609020204030204" pitchFamily="49" charset="0"/>
              </a:rPr>
              <a:t>r.rightChild</a:t>
            </a:r>
            <a:r>
              <a:rPr lang="en-US" sz="1400" b="1" dirty="0" smtClean="0">
                <a:latin typeface="Consolas" panose="020B0609020204030204" pitchFamily="49" charset="0"/>
              </a:rPr>
              <a:t>, word);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}else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</a:rPr>
              <a:t>r.leftChild</a:t>
            </a:r>
            <a:r>
              <a:rPr lang="en-US" sz="1400" b="1" dirty="0" smtClean="0">
                <a:latin typeface="Consolas" panose="020B0609020204030204" pitchFamily="49" charset="0"/>
              </a:rPr>
              <a:t> = Insert(</a:t>
            </a:r>
            <a:r>
              <a:rPr lang="en-US" sz="1400" b="1" dirty="0" err="1" smtClean="0">
                <a:latin typeface="Consolas" panose="020B0609020204030204" pitchFamily="49" charset="0"/>
              </a:rPr>
              <a:t>r.leftChild</a:t>
            </a:r>
            <a:r>
              <a:rPr lang="en-US" sz="1400" b="1" dirty="0" smtClean="0">
                <a:latin typeface="Consolas" panose="020B0609020204030204" pitchFamily="49" charset="0"/>
              </a:rPr>
              <a:t>, word);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return r;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33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BÀI TẬP </a:t>
            </a:r>
            <a:r>
              <a:rPr lang="en-US" dirty="0" smtClean="0"/>
              <a:t>ĐẾM SỐ LẦN XUẤT HIỆN TRONG VĂN BẢN – THUẬT TOÁN - MÃ GIẢ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955604" y="976633"/>
            <a:ext cx="5046997" cy="50882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extractWords</a:t>
            </a:r>
            <a:r>
              <a:rPr lang="en-US" sz="1400" b="1" dirty="0" smtClean="0">
                <a:latin typeface="Consolas" panose="020B0609020204030204" pitchFamily="49" charset="0"/>
              </a:rPr>
              <a:t>(T[0..n-1])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root </a:t>
            </a:r>
            <a:r>
              <a:rPr lang="en-US" sz="1400" b="1" smtClean="0">
                <a:latin typeface="Consolas" panose="020B0609020204030204" pitchFamily="49" charset="0"/>
              </a:rPr>
              <a:t>= NULL; </a:t>
            </a:r>
            <a:r>
              <a:rPr lang="en-US" sz="1400" b="1" dirty="0" smtClean="0">
                <a:latin typeface="Consolas" panose="020B0609020204030204" pitchFamily="49" charset="0"/>
              </a:rPr>
              <a:t>end = -1; word = “”;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= 0 to n-1 do 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if legal(T[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])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end = end + 1;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word = word::T[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]; // </a:t>
            </a:r>
            <a:r>
              <a:rPr lang="en-US" sz="1400" b="1" dirty="0" err="1" smtClean="0">
                <a:latin typeface="Consolas" panose="020B0609020204030204" pitchFamily="49" charset="0"/>
              </a:rPr>
              <a:t>thêm</a:t>
            </a:r>
            <a:r>
              <a:rPr lang="en-US" sz="1400" b="1" dirty="0" smtClean="0">
                <a:latin typeface="Consolas" panose="020B0609020204030204" pitchFamily="49" charset="0"/>
              </a:rPr>
              <a:t> T[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 </a:t>
            </a:r>
            <a:r>
              <a:rPr lang="en-US" sz="1400" b="1" dirty="0" err="1" smtClean="0">
                <a:latin typeface="Consolas" panose="020B0609020204030204" pitchFamily="49" charset="0"/>
              </a:rPr>
              <a:t>vào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từ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}else{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if end != -1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  root = Insert(root, word);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end = -1;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6562128" cy="48670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Thuật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toán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Duyệt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chuỗi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ký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T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để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tách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ra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tách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sẽ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lưu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phân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: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chứa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lần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xuất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hiện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đó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lvl="2" algn="just"/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Nếu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1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b="1" dirty="0" smtClean="0">
                <a:latin typeface="Lato" panose="020F0502020204030203"/>
                <a:cs typeface="Arial" panose="020B0604020202020204" pitchFamily="34" charset="0"/>
              </a:rPr>
              <a:t>w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tách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ra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T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đã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tồn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tại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trên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nhị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phân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thì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tăng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lần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xuất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hiện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lên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1</a:t>
            </a:r>
          </a:p>
          <a:p>
            <a:pPr lvl="2" algn="just"/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Ngược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lại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thêm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mới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chứa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b="1" dirty="0" smtClean="0">
                <a:latin typeface="Lato" panose="020F0502020204030203"/>
                <a:cs typeface="Arial" panose="020B0604020202020204" pitchFamily="34" charset="0"/>
              </a:rPr>
              <a:t>w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với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lần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xuất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hiện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bằng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1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vào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nhị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phân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endParaRPr lang="en-GB" dirty="0">
              <a:latin typeface="Lato" panose="020F0502020204030203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78095" y="3987803"/>
            <a:ext cx="4063591" cy="201373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struct</a:t>
            </a:r>
            <a:r>
              <a:rPr lang="en-US" sz="1400" b="1" dirty="0" smtClean="0">
                <a:latin typeface="Consolas" panose="020B0609020204030204" pitchFamily="49" charset="0"/>
              </a:rPr>
              <a:t> Node 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word; // </a:t>
            </a:r>
            <a:r>
              <a:rPr lang="en-US" sz="1400" b="1" dirty="0" err="1" smtClean="0">
                <a:latin typeface="Consolas" panose="020B0609020204030204" pitchFamily="49" charset="0"/>
              </a:rPr>
              <a:t>khóa</a:t>
            </a:r>
            <a:r>
              <a:rPr lang="en-US" sz="1400" b="1" dirty="0" smtClean="0">
                <a:latin typeface="Consolas" panose="020B0609020204030204" pitchFamily="49" charset="0"/>
              </a:rPr>
              <a:t> (</a:t>
            </a:r>
            <a:r>
              <a:rPr lang="en-US" sz="1400" b="1" dirty="0" err="1" smtClean="0">
                <a:latin typeface="Consolas" panose="020B0609020204030204" pitchFamily="49" charset="0"/>
              </a:rPr>
              <a:t>từ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của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văn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bản</a:t>
            </a:r>
            <a:r>
              <a:rPr lang="en-US" sz="1400" b="1" dirty="0" smtClean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occ</a:t>
            </a:r>
            <a:r>
              <a:rPr lang="en-US" sz="1400" b="1" dirty="0" smtClean="0">
                <a:latin typeface="Consolas" panose="020B0609020204030204" pitchFamily="49" charset="0"/>
              </a:rPr>
              <a:t>; // </a:t>
            </a:r>
            <a:r>
              <a:rPr lang="en-US" sz="1400" b="1" dirty="0" err="1" smtClean="0">
                <a:latin typeface="Consolas" panose="020B0609020204030204" pitchFamily="49" charset="0"/>
              </a:rPr>
              <a:t>số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lần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xuất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hiện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leftChild</a:t>
            </a:r>
            <a:r>
              <a:rPr lang="en-US" sz="1400" b="1" dirty="0" smtClean="0">
                <a:latin typeface="Consolas" panose="020B0609020204030204" pitchFamily="49" charset="0"/>
              </a:rPr>
              <a:t>; // con </a:t>
            </a:r>
            <a:r>
              <a:rPr lang="en-US" sz="1400" b="1" dirty="0" err="1" smtClean="0">
                <a:latin typeface="Consolas" panose="020B0609020204030204" pitchFamily="49" charset="0"/>
              </a:rPr>
              <a:t>trỏ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đến</a:t>
            </a:r>
            <a:r>
              <a:rPr lang="en-US" sz="1400" b="1" dirty="0" smtClean="0">
                <a:latin typeface="Consolas" panose="020B0609020204030204" pitchFamily="49" charset="0"/>
              </a:rPr>
              <a:t> con </a:t>
            </a:r>
            <a:r>
              <a:rPr lang="en-US" sz="1400" b="1" dirty="0" err="1" smtClean="0">
                <a:latin typeface="Consolas" panose="020B0609020204030204" pitchFamily="49" charset="0"/>
              </a:rPr>
              <a:t>trái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rightChild</a:t>
            </a:r>
            <a:r>
              <a:rPr lang="en-US" sz="1400" b="1" dirty="0" smtClean="0">
                <a:latin typeface="Consolas" panose="020B0609020204030204" pitchFamily="49" charset="0"/>
              </a:rPr>
              <a:t>;// con </a:t>
            </a:r>
            <a:r>
              <a:rPr lang="en-US" sz="1400" b="1" dirty="0" err="1" smtClean="0">
                <a:latin typeface="Consolas" panose="020B0609020204030204" pitchFamily="49" charset="0"/>
              </a:rPr>
              <a:t>trỏ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đến</a:t>
            </a:r>
            <a:r>
              <a:rPr lang="en-US" sz="1400" b="1" dirty="0" smtClean="0">
                <a:latin typeface="Consolas" panose="020B0609020204030204" pitchFamily="49" charset="0"/>
              </a:rPr>
              <a:t> con </a:t>
            </a:r>
            <a:r>
              <a:rPr lang="en-US" sz="1400" b="1" dirty="0" err="1" smtClean="0">
                <a:latin typeface="Consolas" panose="020B0609020204030204" pitchFamily="49" charset="0"/>
              </a:rPr>
              <a:t>phải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86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BÀI TẬP </a:t>
            </a:r>
            <a:r>
              <a:rPr lang="en-US" dirty="0" smtClean="0"/>
              <a:t>ĐẾM SỐ LẦN XUẤT HIỆN TRONG VĂN BẢN – THUẬT TOÁN - MÃ GIẢ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955604" y="976633"/>
            <a:ext cx="5046997" cy="50882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InOrder</a:t>
            </a:r>
            <a:r>
              <a:rPr lang="en-US" sz="1400" b="1" dirty="0" smtClean="0">
                <a:latin typeface="Consolas" panose="020B0609020204030204" pitchFamily="49" charset="0"/>
              </a:rPr>
              <a:t>(r){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 r = NULL then return;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InOrder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dirty="0" err="1" smtClean="0">
                <a:latin typeface="Consolas" panose="020B0609020204030204" pitchFamily="49" charset="0"/>
              </a:rPr>
              <a:t>r.leftChild</a:t>
            </a:r>
            <a:r>
              <a:rPr lang="en-US" sz="1400" b="1" dirty="0" smtClean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print(</a:t>
            </a:r>
            <a:r>
              <a:rPr lang="en-US" sz="1400" b="1" dirty="0" err="1" smtClean="0">
                <a:latin typeface="Consolas" panose="020B0609020204030204" pitchFamily="49" charset="0"/>
              </a:rPr>
              <a:t>r.word</a:t>
            </a:r>
            <a:r>
              <a:rPr lang="en-US" sz="1400" b="1" dirty="0" smtClean="0">
                <a:latin typeface="Consolas" panose="020B0609020204030204" pitchFamily="49" charset="0"/>
              </a:rPr>
              <a:t>, ‘ ‘, </a:t>
            </a:r>
            <a:r>
              <a:rPr lang="en-US" sz="1400" b="1" dirty="0" err="1" smtClean="0">
                <a:latin typeface="Consolas" panose="020B0609020204030204" pitchFamily="49" charset="0"/>
              </a:rPr>
              <a:t>r.occ</a:t>
            </a:r>
            <a:r>
              <a:rPr lang="en-US" sz="1400" b="1" dirty="0" smtClean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InOrder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dirty="0" err="1" smtClean="0">
                <a:latin typeface="Consolas" panose="020B0609020204030204" pitchFamily="49" charset="0"/>
              </a:rPr>
              <a:t>r.rightChild</a:t>
            </a:r>
            <a:r>
              <a:rPr lang="en-US" sz="1400" b="1" dirty="0" smtClean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6562128" cy="48670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Thuật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toán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Sau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tách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hết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chèn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phân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ta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sẽ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duyệt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phân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theo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thứ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giữa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: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với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thăm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ta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sẽ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in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đó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với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lần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xuất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hiện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endParaRPr lang="en-GB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33735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BÀI TẬP </a:t>
            </a:r>
            <a:r>
              <a:rPr lang="en-US" dirty="0" smtClean="0"/>
              <a:t>ĐẾM SỐ LẦN XUẤT HIỆN TRONG VĂN BẢN –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665509" y="942681"/>
            <a:ext cx="6080289" cy="50882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input(){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n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while(!</a:t>
            </a:r>
            <a:r>
              <a:rPr lang="en-US" sz="1400" b="1" dirty="0" err="1">
                <a:latin typeface="Consolas" panose="020B0609020204030204" pitchFamily="49" charset="0"/>
              </a:rPr>
              <a:t>feof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stdin</a:t>
            </a:r>
            <a:r>
              <a:rPr lang="en-US" sz="1400" b="1" dirty="0">
                <a:latin typeface="Consolas" panose="020B0609020204030204" pitchFamily="49" charset="0"/>
              </a:rPr>
              <a:t>)){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char c = </a:t>
            </a:r>
            <a:r>
              <a:rPr lang="en-US" sz="1400" b="1" dirty="0" err="1">
                <a:latin typeface="Consolas" panose="020B0609020204030204" pitchFamily="49" charset="0"/>
              </a:rPr>
              <a:t>fgetc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stdin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T[n] = c;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n +=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T[n-1] = '\0</a:t>
            </a:r>
            <a:r>
              <a:rPr lang="en-US" sz="1400" b="1" dirty="0" smtClean="0">
                <a:latin typeface="Consolas" panose="020B0609020204030204" pitchFamily="49" charset="0"/>
              </a:rPr>
              <a:t>';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338735" y="942681"/>
            <a:ext cx="5070771" cy="50882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stdlib.h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string.h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1000001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typedef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char </a:t>
            </a:r>
            <a:r>
              <a:rPr lang="en-US" sz="1400" b="1" dirty="0">
                <a:latin typeface="Consolas" panose="020B0609020204030204" pitchFamily="49" charset="0"/>
              </a:rPr>
              <a:t>word[20];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occ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struct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Node* 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struct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Node* 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}Node;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root</a:t>
            </a:r>
            <a:r>
              <a:rPr lang="en-US" sz="1400" b="1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char T[N];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n;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98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BÀI TẬP </a:t>
            </a:r>
            <a:r>
              <a:rPr lang="en-US" dirty="0" smtClean="0"/>
              <a:t>ĐẾM SỐ LẦN XUẤT HIỆN TRONG VĂN BẢN –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665509" y="942681"/>
            <a:ext cx="6080289" cy="50882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insert(Node* r, char* w){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if(r </a:t>
            </a:r>
            <a:r>
              <a:rPr lang="en-US" sz="1400" b="1" dirty="0">
                <a:latin typeface="Consolas" panose="020B0609020204030204" pitchFamily="49" charset="0"/>
              </a:rPr>
              <a:t>== NULL) return </a:t>
            </a: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(w);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c = 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word,w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if(c </a:t>
            </a:r>
            <a:r>
              <a:rPr lang="en-US" sz="1400" b="1" dirty="0">
                <a:latin typeface="Consolas" panose="020B0609020204030204" pitchFamily="49" charset="0"/>
              </a:rPr>
              <a:t>== 0){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r-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latin typeface="Consolas" panose="020B0609020204030204" pitchFamily="49" charset="0"/>
              </a:rPr>
              <a:t>occ</a:t>
            </a:r>
            <a:r>
              <a:rPr lang="en-US" sz="1400" b="1" dirty="0">
                <a:latin typeface="Consolas" panose="020B0609020204030204" pitchFamily="49" charset="0"/>
              </a:rPr>
              <a:t> += 1; return r;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if(c </a:t>
            </a:r>
            <a:r>
              <a:rPr lang="en-US" sz="1400" b="1" dirty="0">
                <a:latin typeface="Consolas" panose="020B0609020204030204" pitchFamily="49" charset="0"/>
              </a:rPr>
              <a:t>&lt; 0</a:t>
            </a:r>
            <a:r>
              <a:rPr lang="en-US" sz="1400" b="1" dirty="0" smtClean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r-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 = insert(r-&gt;</a:t>
            </a:r>
            <a:r>
              <a:rPr lang="en-US" sz="1400" b="1" dirty="0" err="1">
                <a:latin typeface="Consolas" panose="020B0609020204030204" pitchFamily="49" charset="0"/>
              </a:rPr>
              <a:t>rightChild,w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else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r-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= insert(r-&gt;</a:t>
            </a:r>
            <a:r>
              <a:rPr lang="en-US" sz="1400" b="1" dirty="0" err="1">
                <a:latin typeface="Consolas" panose="020B0609020204030204" pitchFamily="49" charset="0"/>
              </a:rPr>
              <a:t>leftChild,w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return </a:t>
            </a:r>
            <a:r>
              <a:rPr lang="en-US" sz="1400" b="1" dirty="0">
                <a:latin typeface="Consolas" panose="020B0609020204030204" pitchFamily="49" charset="0"/>
              </a:rPr>
              <a:t>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338735" y="942681"/>
            <a:ext cx="5070771" cy="50882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</a:t>
            </a: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(char* w){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Node</a:t>
            </a:r>
            <a:r>
              <a:rPr lang="en-US" sz="1400" b="1" dirty="0">
                <a:latin typeface="Consolas" panose="020B0609020204030204" pitchFamily="49" charset="0"/>
              </a:rPr>
              <a:t>* nod = (Node*)</a:t>
            </a:r>
            <a:r>
              <a:rPr lang="en-US" sz="1400" b="1" dirty="0" err="1">
                <a:latin typeface="Consolas" panose="020B0609020204030204" pitchFamily="49" charset="0"/>
              </a:rPr>
              <a:t>malloc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sizeof</a:t>
            </a:r>
            <a:r>
              <a:rPr lang="en-US" sz="1400" b="1" dirty="0">
                <a:latin typeface="Consolas" panose="020B0609020204030204" pitchFamily="49" charset="0"/>
              </a:rPr>
              <a:t>(Node));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strcpy</a:t>
            </a:r>
            <a:r>
              <a:rPr lang="en-US" sz="1400" b="1" dirty="0" smtClean="0">
                <a:latin typeface="Consolas" panose="020B0609020204030204" pitchFamily="49" charset="0"/>
              </a:rPr>
              <a:t>(nod-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latin typeface="Consolas" panose="020B0609020204030204" pitchFamily="49" charset="0"/>
              </a:rPr>
              <a:t>word,w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nod-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latin typeface="Consolas" panose="020B0609020204030204" pitchFamily="49" charset="0"/>
              </a:rPr>
              <a:t>occ</a:t>
            </a:r>
            <a:r>
              <a:rPr lang="en-US" sz="1400" b="1" dirty="0">
                <a:latin typeface="Consolas" panose="020B0609020204030204" pitchFamily="49" charset="0"/>
              </a:rPr>
              <a:t> = 1;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nod-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= NULL;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nod-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 = NULL;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return </a:t>
            </a:r>
            <a:r>
              <a:rPr lang="en-US" sz="1400" b="1" dirty="0">
                <a:latin typeface="Consolas" panose="020B0609020204030204" pitchFamily="49" charset="0"/>
              </a:rPr>
              <a:t>nod;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6920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BÀI TẬP </a:t>
            </a:r>
            <a:r>
              <a:rPr lang="en-US" dirty="0" smtClean="0"/>
              <a:t>ĐẾM SỐ LẦN XUẤT HIỆN TRONG VĂN BẢN –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959011" y="942681"/>
            <a:ext cx="5786787" cy="50882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inOrder</a:t>
            </a:r>
            <a:r>
              <a:rPr lang="en-US" sz="1400" b="1" dirty="0">
                <a:latin typeface="Consolas" panose="020B0609020204030204" pitchFamily="49" charset="0"/>
              </a:rPr>
              <a:t>(Node* r){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if(r </a:t>
            </a:r>
            <a:r>
              <a:rPr lang="en-US" sz="1400" b="1" dirty="0">
                <a:latin typeface="Consolas" panose="020B0609020204030204" pitchFamily="49" charset="0"/>
              </a:rPr>
              <a:t>== NULL) return;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inOrder</a:t>
            </a:r>
            <a:r>
              <a:rPr lang="en-US" sz="1400" b="1" dirty="0" smtClean="0">
                <a:latin typeface="Consolas" panose="020B0609020204030204" pitchFamily="49" charset="0"/>
              </a:rPr>
              <a:t>(r-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("%s %d\</a:t>
            </a:r>
            <a:r>
              <a:rPr lang="en-US" sz="1400" b="1" dirty="0" err="1">
                <a:latin typeface="Consolas" panose="020B0609020204030204" pitchFamily="49" charset="0"/>
              </a:rPr>
              <a:t>n",r</a:t>
            </a:r>
            <a:r>
              <a:rPr lang="en-US" sz="1400" b="1" dirty="0">
                <a:latin typeface="Consolas" panose="020B0609020204030204" pitchFamily="49" charset="0"/>
              </a:rPr>
              <a:t>-&gt;</a:t>
            </a:r>
            <a:r>
              <a:rPr lang="en-US" sz="1400" b="1" dirty="0" err="1">
                <a:latin typeface="Consolas" panose="020B0609020204030204" pitchFamily="49" charset="0"/>
              </a:rPr>
              <a:t>word,r</a:t>
            </a:r>
            <a:r>
              <a:rPr lang="en-US" sz="1400" b="1" dirty="0">
                <a:latin typeface="Consolas" panose="020B0609020204030204" pitchFamily="49" charset="0"/>
              </a:rPr>
              <a:t>-&gt;</a:t>
            </a:r>
            <a:r>
              <a:rPr lang="en-US" sz="1400" b="1" dirty="0" err="1">
                <a:latin typeface="Consolas" panose="020B0609020204030204" pitchFamily="49" charset="0"/>
              </a:rPr>
              <a:t>occ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inOrder</a:t>
            </a:r>
            <a:r>
              <a:rPr lang="en-US" sz="1400" b="1" dirty="0" smtClean="0">
                <a:latin typeface="Consolas" panose="020B0609020204030204" pitchFamily="49" charset="0"/>
              </a:rPr>
              <a:t>(r-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input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solve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inOrder</a:t>
            </a:r>
            <a:r>
              <a:rPr lang="en-US" sz="1400" b="1" dirty="0" smtClean="0">
                <a:latin typeface="Consolas" panose="020B0609020204030204" pitchFamily="49" charset="0"/>
              </a:rPr>
              <a:t>(root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return </a:t>
            </a:r>
            <a:r>
              <a:rPr lang="en-US" sz="1400" b="1" dirty="0">
                <a:latin typeface="Consolas" panose="020B0609020204030204" pitchFamily="49" charset="0"/>
              </a:rPr>
              <a:t>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338735" y="942681"/>
            <a:ext cx="5326774" cy="50882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legal(char c){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return </a:t>
            </a:r>
            <a:r>
              <a:rPr lang="en-US" sz="1400" b="1" dirty="0">
                <a:latin typeface="Consolas" panose="020B0609020204030204" pitchFamily="49" charset="0"/>
              </a:rPr>
              <a:t>(c &gt;= 'a' &amp;&amp; c &lt;= 'z' || c &gt;= 'A' &amp;&amp; c 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&lt;= </a:t>
            </a:r>
            <a:r>
              <a:rPr lang="en-US" sz="1400" b="1" dirty="0">
                <a:latin typeface="Consolas" panose="020B0609020204030204" pitchFamily="49" charset="0"/>
              </a:rPr>
              <a:t>'Z' || c &gt;= '0' &amp;&amp; c &lt;= '9');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solve(){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root = NULL; char word[30];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end = -1;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0;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if(legal(T[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])){ end++; word[end] = T[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];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else{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if(end != -1){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word[end+1]='\0';  root = insert(</a:t>
            </a:r>
            <a:r>
              <a:rPr lang="en-US" sz="1400" b="1" dirty="0" err="1">
                <a:latin typeface="Consolas" panose="020B0609020204030204" pitchFamily="49" charset="0"/>
              </a:rPr>
              <a:t>root,word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end = -1;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92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xmlns="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smtClean="0"/>
              <a:t>C BASIC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xmlns="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 smtClean="0"/>
              <a:t>BẢNG BĂM</a:t>
            </a:r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NỘI DUNG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 err="1" smtClean="0"/>
              <a:t>Bảng</a:t>
            </a:r>
            <a:r>
              <a:rPr lang="en-US" sz="2000" dirty="0" smtClean="0"/>
              <a:t> </a:t>
            </a:r>
            <a:r>
              <a:rPr lang="en-US" sz="2000" dirty="0" err="1" smtClean="0"/>
              <a:t>băm</a:t>
            </a:r>
            <a:r>
              <a:rPr lang="en-US" sz="2000" dirty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hàm</a:t>
            </a:r>
            <a:r>
              <a:rPr lang="en-US" sz="2000" dirty="0" smtClean="0"/>
              <a:t> </a:t>
            </a:r>
            <a:r>
              <a:rPr lang="en-US" sz="2000" dirty="0" err="1" smtClean="0"/>
              <a:t>băm</a:t>
            </a:r>
            <a:endParaRPr lang="en-US" sz="2000" dirty="0" smtClean="0"/>
          </a:p>
          <a:p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tập</a:t>
            </a:r>
            <a:r>
              <a:rPr lang="en-US" sz="2000" dirty="0" smtClean="0"/>
              <a:t> </a:t>
            </a:r>
            <a:r>
              <a:rPr lang="en-US" sz="2000" dirty="0" err="1" smtClean="0"/>
              <a:t>tính</a:t>
            </a:r>
            <a:r>
              <a:rPr lang="en-US" sz="2000" dirty="0" smtClean="0"/>
              <a:t> </a:t>
            </a:r>
            <a:r>
              <a:rPr lang="en-US" sz="2000" dirty="0" err="1" smtClean="0"/>
              <a:t>mã</a:t>
            </a:r>
            <a:r>
              <a:rPr lang="en-US" sz="2000" dirty="0" smtClean="0"/>
              <a:t> </a:t>
            </a:r>
            <a:r>
              <a:rPr lang="en-US" sz="2000" dirty="0" err="1" smtClean="0"/>
              <a:t>băm</a:t>
            </a:r>
            <a:r>
              <a:rPr lang="en-US" sz="2000" dirty="0" smtClean="0"/>
              <a:t> </a:t>
            </a:r>
            <a:r>
              <a:rPr lang="en-US" sz="2000" dirty="0" err="1" smtClean="0"/>
              <a:t>chuỗi</a:t>
            </a:r>
            <a:r>
              <a:rPr lang="en-US" sz="2000" dirty="0" smtClean="0"/>
              <a:t> </a:t>
            </a:r>
            <a:r>
              <a:rPr lang="en-US" sz="2000" dirty="0" err="1" smtClean="0"/>
              <a:t>ký</a:t>
            </a:r>
            <a:r>
              <a:rPr lang="en-US" sz="2000" dirty="0" smtClean="0"/>
              <a:t> </a:t>
            </a:r>
            <a:r>
              <a:rPr lang="en-US" sz="2000" dirty="0" err="1" smtClean="0"/>
              <a:t>tự</a:t>
            </a:r>
            <a:r>
              <a:rPr lang="en-US" sz="2000" dirty="0" smtClean="0"/>
              <a:t> (P.06.15.01)</a:t>
            </a:r>
            <a:endParaRPr lang="en-US" sz="2000" dirty="0" smtClean="0"/>
          </a:p>
          <a:p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tập</a:t>
            </a:r>
            <a:r>
              <a:rPr lang="en-US" sz="2000" dirty="0" smtClean="0"/>
              <a:t> </a:t>
            </a:r>
            <a:r>
              <a:rPr lang="en-US" sz="2000" dirty="0" err="1" smtClean="0"/>
              <a:t>lưu</a:t>
            </a:r>
            <a:r>
              <a:rPr lang="en-US" sz="2000" dirty="0" smtClean="0"/>
              <a:t> </a:t>
            </a:r>
            <a:r>
              <a:rPr lang="en-US" sz="2000" dirty="0" err="1" smtClean="0"/>
              <a:t>trữ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tìm</a:t>
            </a:r>
            <a:r>
              <a:rPr lang="en-US" sz="2000" dirty="0" smtClean="0"/>
              <a:t> </a:t>
            </a:r>
            <a:r>
              <a:rPr lang="en-US" sz="2000" dirty="0" err="1" smtClean="0"/>
              <a:t>kiếm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xâu</a:t>
            </a:r>
            <a:r>
              <a:rPr lang="en-US" sz="2000" dirty="0" smtClean="0"/>
              <a:t> </a:t>
            </a:r>
            <a:r>
              <a:rPr lang="en-US" sz="2000" dirty="0" err="1" smtClean="0"/>
              <a:t>ký</a:t>
            </a:r>
            <a:r>
              <a:rPr lang="en-US" sz="2000" dirty="0" smtClean="0"/>
              <a:t> </a:t>
            </a:r>
            <a:r>
              <a:rPr lang="en-US" sz="2000" dirty="0" err="1" smtClean="0"/>
              <a:t>tự</a:t>
            </a:r>
            <a:r>
              <a:rPr lang="en-US" sz="2000" dirty="0" smtClean="0"/>
              <a:t> (P.06.15.02)</a:t>
            </a:r>
            <a:endParaRPr lang="en-US" sz="2000" dirty="0" smtClean="0"/>
          </a:p>
          <a:p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tập</a:t>
            </a:r>
            <a:r>
              <a:rPr lang="en-US" sz="2000" dirty="0" smtClean="0"/>
              <a:t> </a:t>
            </a:r>
            <a:r>
              <a:rPr lang="en-US" sz="2000" dirty="0" err="1" smtClean="0"/>
              <a:t>đếm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lần</a:t>
            </a:r>
            <a:r>
              <a:rPr lang="en-US" sz="2000" dirty="0" smtClean="0"/>
              <a:t> </a:t>
            </a:r>
            <a:r>
              <a:rPr lang="en-US" sz="2000" dirty="0" err="1" smtClean="0"/>
              <a:t>xuất</a:t>
            </a:r>
            <a:r>
              <a:rPr lang="en-US" sz="2000" dirty="0" smtClean="0"/>
              <a:t> </a:t>
            </a:r>
            <a:r>
              <a:rPr lang="en-US" sz="2000" dirty="0" err="1" smtClean="0"/>
              <a:t>hiện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từ</a:t>
            </a:r>
            <a:r>
              <a:rPr lang="en-US" sz="2000" dirty="0" smtClean="0"/>
              <a:t> </a:t>
            </a:r>
            <a:r>
              <a:rPr lang="en-US" sz="2000" dirty="0" err="1" smtClean="0"/>
              <a:t>trong</a:t>
            </a:r>
            <a:r>
              <a:rPr lang="en-US" sz="2000" dirty="0" smtClean="0"/>
              <a:t> </a:t>
            </a:r>
            <a:r>
              <a:rPr lang="en-US" sz="2000" dirty="0" err="1" smtClean="0"/>
              <a:t>văn</a:t>
            </a:r>
            <a:r>
              <a:rPr lang="en-US" sz="2000" dirty="0" smtClean="0"/>
              <a:t> </a:t>
            </a:r>
            <a:r>
              <a:rPr lang="en-US" sz="2000" dirty="0" err="1" smtClean="0"/>
              <a:t>bản</a:t>
            </a:r>
            <a:r>
              <a:rPr lang="en-US" sz="2000" dirty="0" smtClean="0"/>
              <a:t> (P.06.15.03)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BẢNG BĂM VÀ HÀM BĂM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7204277" cy="4909124"/>
          </a:xfrm>
        </p:spPr>
        <p:txBody>
          <a:bodyPr/>
          <a:lstStyle/>
          <a:p>
            <a:r>
              <a:rPr lang="en-US" sz="2000" dirty="0" err="1" smtClean="0"/>
              <a:t>Cấu</a:t>
            </a:r>
            <a:r>
              <a:rPr lang="en-US" sz="2000" dirty="0" smtClean="0"/>
              <a:t> </a:t>
            </a:r>
            <a:r>
              <a:rPr lang="en-US" sz="2000" dirty="0" err="1" smtClean="0"/>
              <a:t>trúc</a:t>
            </a:r>
            <a:r>
              <a:rPr lang="en-US" sz="2000" dirty="0" smtClean="0"/>
              <a:t> </a:t>
            </a:r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r>
              <a:rPr lang="en-US" sz="2000" dirty="0" smtClean="0"/>
              <a:t> </a:t>
            </a:r>
            <a:r>
              <a:rPr lang="en-US" sz="2000" dirty="0" err="1" smtClean="0"/>
              <a:t>lưu</a:t>
            </a:r>
            <a:r>
              <a:rPr lang="en-US" sz="2000" dirty="0" smtClean="0"/>
              <a:t> </a:t>
            </a:r>
            <a:r>
              <a:rPr lang="en-US" sz="2000" dirty="0" err="1" smtClean="0"/>
              <a:t>trữ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đối</a:t>
            </a:r>
            <a:r>
              <a:rPr lang="en-US" sz="2000" dirty="0" smtClean="0"/>
              <a:t> </a:t>
            </a:r>
            <a:r>
              <a:rPr lang="en-US" sz="2000" dirty="0" err="1" smtClean="0"/>
              <a:t>tượng</a:t>
            </a:r>
            <a:r>
              <a:rPr lang="en-US" sz="2000" dirty="0" smtClean="0"/>
              <a:t>, </a:t>
            </a:r>
            <a:r>
              <a:rPr lang="en-US" sz="2000" dirty="0" err="1" smtClean="0"/>
              <a:t>mỗi</a:t>
            </a:r>
            <a:r>
              <a:rPr lang="en-US" sz="2000" dirty="0" smtClean="0"/>
              <a:t> </a:t>
            </a:r>
            <a:r>
              <a:rPr lang="en-US" sz="2000" dirty="0" err="1" smtClean="0"/>
              <a:t>đối</a:t>
            </a:r>
            <a:r>
              <a:rPr lang="en-US" sz="2000" dirty="0" smtClean="0"/>
              <a:t> </a:t>
            </a:r>
            <a:r>
              <a:rPr lang="en-US" sz="2000" dirty="0" err="1" smtClean="0"/>
              <a:t>tượng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1 </a:t>
            </a:r>
            <a:r>
              <a:rPr lang="en-US" sz="2000" dirty="0" err="1" smtClean="0"/>
              <a:t>khóa</a:t>
            </a:r>
            <a:r>
              <a:rPr lang="en-US" sz="2000" dirty="0" smtClean="0"/>
              <a:t>, </a:t>
            </a:r>
            <a:r>
              <a:rPr lang="en-US" sz="2000" dirty="0" err="1" smtClean="0"/>
              <a:t>phục</a:t>
            </a:r>
            <a:r>
              <a:rPr lang="en-US" sz="2000" dirty="0" smtClean="0"/>
              <a:t> </a:t>
            </a:r>
            <a:r>
              <a:rPr lang="en-US" sz="2000" dirty="0" err="1" smtClean="0"/>
              <a:t>vụ</a:t>
            </a:r>
            <a:r>
              <a:rPr lang="en-US" sz="2000" dirty="0" smtClean="0"/>
              <a:t> </a:t>
            </a:r>
            <a:r>
              <a:rPr lang="en-US" sz="2000" dirty="0" err="1" smtClean="0"/>
              <a:t>truy</a:t>
            </a:r>
            <a:r>
              <a:rPr lang="en-US" sz="2000" dirty="0" smtClean="0"/>
              <a:t> </a:t>
            </a:r>
            <a:r>
              <a:rPr lang="en-US" sz="2000" dirty="0" err="1" smtClean="0"/>
              <a:t>vấn</a:t>
            </a:r>
            <a:r>
              <a:rPr lang="en-US" sz="2000" dirty="0" smtClean="0"/>
              <a:t> </a:t>
            </a:r>
            <a:r>
              <a:rPr lang="en-US" sz="2000" dirty="0" err="1" smtClean="0"/>
              <a:t>tìm</a:t>
            </a:r>
            <a:r>
              <a:rPr lang="en-US" sz="2000" dirty="0" smtClean="0"/>
              <a:t> </a:t>
            </a:r>
            <a:r>
              <a:rPr lang="en-US" sz="2000" dirty="0" err="1" smtClean="0"/>
              <a:t>kiếm</a:t>
            </a:r>
            <a:r>
              <a:rPr lang="en-US" sz="2000" dirty="0" smtClean="0"/>
              <a:t> </a:t>
            </a:r>
            <a:r>
              <a:rPr lang="en-US" sz="2000" dirty="0" err="1" smtClean="0"/>
              <a:t>nhanh</a:t>
            </a:r>
            <a:r>
              <a:rPr lang="en-US" sz="2000" dirty="0" smtClean="0"/>
              <a:t> </a:t>
            </a:r>
            <a:r>
              <a:rPr lang="en-US" sz="2000" dirty="0" err="1" smtClean="0"/>
              <a:t>chóng</a:t>
            </a:r>
            <a:endParaRPr lang="en-US" sz="2000" dirty="0" smtClean="0"/>
          </a:p>
          <a:p>
            <a:r>
              <a:rPr lang="en-US" sz="2000" dirty="0" err="1" smtClean="0"/>
              <a:t>Bảng</a:t>
            </a:r>
            <a:r>
              <a:rPr lang="en-US" sz="2000" dirty="0" smtClean="0"/>
              <a:t> </a:t>
            </a:r>
            <a:r>
              <a:rPr lang="en-US" sz="2000" dirty="0" err="1" smtClean="0"/>
              <a:t>lưu</a:t>
            </a:r>
            <a:r>
              <a:rPr lang="en-US" sz="2000" dirty="0" smtClean="0"/>
              <a:t> </a:t>
            </a:r>
            <a:r>
              <a:rPr lang="en-US" sz="2000" dirty="0" err="1" smtClean="0"/>
              <a:t>trữ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chia </a:t>
            </a:r>
            <a:r>
              <a:rPr lang="en-US" sz="2000" dirty="0" err="1" smtClean="0"/>
              <a:t>thành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slot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đánh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0, 1, 2, . . ., m-1 (m </a:t>
            </a:r>
            <a:r>
              <a:rPr lang="en-US" sz="2000" dirty="0" err="1" smtClean="0"/>
              <a:t>là</a:t>
            </a:r>
            <a:r>
              <a:rPr lang="en-US" sz="2000" dirty="0" smtClean="0"/>
              <a:t> </a:t>
            </a:r>
            <a:r>
              <a:rPr lang="en-US" sz="2000" dirty="0" err="1" smtClean="0"/>
              <a:t>tham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cấu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)</a:t>
            </a:r>
          </a:p>
          <a:p>
            <a:r>
              <a:rPr lang="en-US" sz="2000" dirty="0" err="1" smtClean="0"/>
              <a:t>Hàm</a:t>
            </a:r>
            <a:r>
              <a:rPr lang="en-US" sz="2000" dirty="0" smtClean="0"/>
              <a:t> </a:t>
            </a:r>
            <a:r>
              <a:rPr lang="en-US" sz="2000" dirty="0" err="1" smtClean="0"/>
              <a:t>băm</a:t>
            </a:r>
            <a:r>
              <a:rPr lang="en-US" sz="2000" dirty="0" smtClean="0"/>
              <a:t> h(k) </a:t>
            </a:r>
            <a:r>
              <a:rPr lang="en-US" sz="2000" dirty="0" err="1" smtClean="0"/>
              <a:t>nhận</a:t>
            </a:r>
            <a:r>
              <a:rPr lang="en-US" sz="2000" dirty="0" smtClean="0"/>
              <a:t> </a:t>
            </a:r>
            <a:r>
              <a:rPr lang="en-US" sz="2000" dirty="0" err="1" smtClean="0"/>
              <a:t>đầu</a:t>
            </a:r>
            <a:r>
              <a:rPr lang="en-US" sz="2000" dirty="0" smtClean="0"/>
              <a:t> </a:t>
            </a:r>
            <a:r>
              <a:rPr lang="en-US" sz="2000" dirty="0" err="1" smtClean="0"/>
              <a:t>vào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1 </a:t>
            </a:r>
            <a:r>
              <a:rPr lang="en-US" sz="2000" dirty="0" err="1" smtClean="0"/>
              <a:t>khóa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đối</a:t>
            </a:r>
            <a:r>
              <a:rPr lang="en-US" sz="2000" dirty="0" smtClean="0"/>
              <a:t> </a:t>
            </a:r>
            <a:r>
              <a:rPr lang="en-US" sz="2000" dirty="0" err="1" smtClean="0"/>
              <a:t>tượng</a:t>
            </a:r>
            <a:r>
              <a:rPr lang="en-US" sz="2000" dirty="0" smtClean="0"/>
              <a:t>, </a:t>
            </a:r>
            <a:r>
              <a:rPr lang="en-US" sz="2000" dirty="0" err="1" smtClean="0"/>
              <a:t>hàm</a:t>
            </a:r>
            <a:r>
              <a:rPr lang="en-US" sz="2000" dirty="0" smtClean="0"/>
              <a:t> </a:t>
            </a:r>
            <a:r>
              <a:rPr lang="en-US" sz="2000" dirty="0" err="1" smtClean="0"/>
              <a:t>sẽ</a:t>
            </a:r>
            <a:r>
              <a:rPr lang="en-US" sz="2000" dirty="0" smtClean="0"/>
              <a:t> </a:t>
            </a:r>
            <a:r>
              <a:rPr lang="en-US" sz="2000" dirty="0" err="1" smtClean="0"/>
              <a:t>trả</a:t>
            </a:r>
            <a:r>
              <a:rPr lang="en-US" sz="2000" dirty="0" smtClean="0"/>
              <a:t> </a:t>
            </a:r>
            <a:r>
              <a:rPr lang="en-US" sz="2000" dirty="0" err="1" smtClean="0"/>
              <a:t>ra</a:t>
            </a:r>
            <a:r>
              <a:rPr lang="en-US" sz="2000" dirty="0" smtClean="0"/>
              <a:t> </a:t>
            </a:r>
            <a:r>
              <a:rPr lang="en-US" sz="2000" dirty="0" err="1" smtClean="0"/>
              <a:t>giá</a:t>
            </a:r>
            <a:r>
              <a:rPr lang="en-US" sz="2000" dirty="0" smtClean="0"/>
              <a:t> </a:t>
            </a:r>
            <a:r>
              <a:rPr lang="en-US" sz="2000" dirty="0" err="1" smtClean="0"/>
              <a:t>trị</a:t>
            </a:r>
            <a:r>
              <a:rPr lang="en-US" sz="2000" dirty="0" smtClean="0"/>
              <a:t> </a:t>
            </a:r>
            <a:r>
              <a:rPr lang="en-US" sz="2000" dirty="0" err="1" smtClean="0"/>
              <a:t>chỉ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(</a:t>
            </a:r>
            <a:r>
              <a:rPr lang="en-US" sz="2000" dirty="0" err="1" smtClean="0"/>
              <a:t>từ</a:t>
            </a:r>
            <a:r>
              <a:rPr lang="en-US" sz="2000" dirty="0" smtClean="0"/>
              <a:t> 0 </a:t>
            </a:r>
            <a:r>
              <a:rPr lang="en-US" sz="2000" dirty="0" err="1" smtClean="0"/>
              <a:t>đến</a:t>
            </a:r>
            <a:r>
              <a:rPr lang="en-US" sz="2000" dirty="0" smtClean="0"/>
              <a:t> m-1) </a:t>
            </a:r>
            <a:r>
              <a:rPr lang="en-US" sz="2000" dirty="0" err="1" smtClean="0"/>
              <a:t>để</a:t>
            </a:r>
            <a:r>
              <a:rPr lang="en-US" sz="2000" dirty="0" smtClean="0"/>
              <a:t> </a:t>
            </a:r>
            <a:r>
              <a:rPr lang="en-US" sz="2000" dirty="0" err="1" smtClean="0"/>
              <a:t>xác</a:t>
            </a:r>
            <a:r>
              <a:rPr lang="en-US" sz="2000" dirty="0" smtClean="0"/>
              <a:t> </a:t>
            </a:r>
            <a:r>
              <a:rPr lang="en-US" sz="2000" dirty="0" err="1" smtClean="0"/>
              <a:t>định</a:t>
            </a:r>
            <a:r>
              <a:rPr lang="en-US" sz="2000" dirty="0" smtClean="0"/>
              <a:t> slot </a:t>
            </a:r>
            <a:r>
              <a:rPr lang="en-US" sz="2000" dirty="0" err="1" smtClean="0"/>
              <a:t>nơi</a:t>
            </a:r>
            <a:r>
              <a:rPr lang="en-US" sz="2000" dirty="0" smtClean="0"/>
              <a:t> </a:t>
            </a:r>
            <a:r>
              <a:rPr lang="en-US" sz="2000" dirty="0" err="1" smtClean="0"/>
              <a:t>sẽ</a:t>
            </a:r>
            <a:r>
              <a:rPr lang="en-US" sz="2000" dirty="0" smtClean="0"/>
              <a:t> </a:t>
            </a:r>
            <a:r>
              <a:rPr lang="en-US" sz="2000" dirty="0" err="1" smtClean="0"/>
              <a:t>lưu</a:t>
            </a:r>
            <a:r>
              <a:rPr lang="en-US" sz="2000" dirty="0" smtClean="0"/>
              <a:t> </a:t>
            </a:r>
            <a:r>
              <a:rPr lang="en-US" sz="2000" dirty="0" err="1" smtClean="0"/>
              <a:t>trữ</a:t>
            </a:r>
            <a:r>
              <a:rPr lang="en-US" sz="2000" dirty="0" smtClean="0"/>
              <a:t> </a:t>
            </a:r>
            <a:r>
              <a:rPr lang="en-US" sz="2000" dirty="0" err="1" smtClean="0"/>
              <a:t>đối</a:t>
            </a:r>
            <a:r>
              <a:rPr lang="en-US" sz="2000" dirty="0" smtClean="0"/>
              <a:t> </a:t>
            </a:r>
            <a:r>
              <a:rPr lang="en-US" sz="2000" dirty="0" err="1" smtClean="0"/>
              <a:t>tượng</a:t>
            </a:r>
            <a:r>
              <a:rPr lang="en-US" sz="2000" dirty="0" smtClean="0"/>
              <a:t> (</a:t>
            </a:r>
            <a:r>
              <a:rPr lang="en-US" sz="2000" dirty="0" err="1" smtClean="0"/>
              <a:t>giá</a:t>
            </a:r>
            <a:r>
              <a:rPr lang="en-US" sz="2000" dirty="0" smtClean="0"/>
              <a:t> </a:t>
            </a:r>
            <a:r>
              <a:rPr lang="en-US" sz="2000" dirty="0" err="1" smtClean="0"/>
              <a:t>trị</a:t>
            </a:r>
            <a:r>
              <a:rPr lang="en-US" sz="2000" dirty="0" smtClean="0"/>
              <a:t> </a:t>
            </a:r>
            <a:r>
              <a:rPr lang="en-US" sz="2000" i="1" dirty="0" smtClean="0"/>
              <a:t>h</a:t>
            </a:r>
            <a:r>
              <a:rPr lang="en-US" sz="2000" dirty="0" smtClean="0"/>
              <a:t>(</a:t>
            </a:r>
            <a:r>
              <a:rPr lang="en-US" sz="2000" i="1" dirty="0" smtClean="0"/>
              <a:t>k</a:t>
            </a:r>
            <a:r>
              <a:rPr lang="en-US" sz="2000" dirty="0" smtClean="0"/>
              <a:t>) </a:t>
            </a:r>
            <a:r>
              <a:rPr lang="en-US" sz="2000" dirty="0" err="1" smtClean="0"/>
              <a:t>còn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gọi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</a:t>
            </a:r>
            <a:r>
              <a:rPr lang="en-US" sz="2000" dirty="0" err="1" smtClean="0"/>
              <a:t>mã</a:t>
            </a:r>
            <a:r>
              <a:rPr lang="en-US" sz="2000" dirty="0" smtClean="0"/>
              <a:t> </a:t>
            </a:r>
            <a:r>
              <a:rPr lang="en-US" sz="2000" dirty="0" err="1" smtClean="0"/>
              <a:t>băm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khóa</a:t>
            </a:r>
            <a:r>
              <a:rPr lang="en-US" sz="2000" dirty="0" smtClean="0"/>
              <a:t> </a:t>
            </a:r>
            <a:r>
              <a:rPr lang="en-US" sz="2000" i="1" dirty="0" smtClean="0"/>
              <a:t>k</a:t>
            </a:r>
            <a:r>
              <a:rPr lang="en-US" sz="2000" dirty="0" smtClean="0"/>
              <a:t>)</a:t>
            </a:r>
          </a:p>
          <a:p>
            <a:r>
              <a:rPr lang="en-US" sz="2000" dirty="0" err="1" smtClean="0"/>
              <a:t>Xung</a:t>
            </a:r>
            <a:r>
              <a:rPr lang="en-US" sz="2000" dirty="0" smtClean="0"/>
              <a:t> </a:t>
            </a:r>
            <a:r>
              <a:rPr lang="en-US" sz="2000" dirty="0" err="1" smtClean="0"/>
              <a:t>đột</a:t>
            </a:r>
            <a:r>
              <a:rPr lang="en-US" sz="2000" dirty="0" smtClean="0"/>
              <a:t> </a:t>
            </a:r>
            <a:r>
              <a:rPr lang="en-US" sz="2000" dirty="0" err="1" smtClean="0"/>
              <a:t>khóa</a:t>
            </a:r>
            <a:r>
              <a:rPr lang="en-US" sz="2000" dirty="0" smtClean="0"/>
              <a:t> (collision): </a:t>
            </a:r>
            <a:r>
              <a:rPr lang="en-US" sz="2000" dirty="0" err="1" smtClean="0"/>
              <a:t>hai</a:t>
            </a:r>
            <a:r>
              <a:rPr lang="en-US" sz="2000" dirty="0" smtClean="0"/>
              <a:t> </a:t>
            </a:r>
            <a:r>
              <a:rPr lang="en-US" sz="2000" dirty="0" err="1" smtClean="0"/>
              <a:t>khóa</a:t>
            </a:r>
            <a:r>
              <a:rPr lang="en-US" sz="2000" dirty="0" smtClean="0"/>
              <a:t> </a:t>
            </a:r>
            <a:r>
              <a:rPr lang="en-US" sz="2000" i="1" dirty="0" smtClean="0"/>
              <a:t>k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i="1" dirty="0" smtClean="0"/>
              <a:t>k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</a:t>
            </a:r>
            <a:r>
              <a:rPr lang="en-US" sz="2000" dirty="0" err="1" smtClean="0"/>
              <a:t>khác</a:t>
            </a:r>
            <a:r>
              <a:rPr lang="en-US" sz="2000" dirty="0" smtClean="0"/>
              <a:t> </a:t>
            </a:r>
            <a:r>
              <a:rPr lang="en-US" sz="2000" dirty="0" err="1" smtClean="0"/>
              <a:t>nhau</a:t>
            </a:r>
            <a:r>
              <a:rPr lang="en-US" sz="2000" dirty="0" smtClean="0"/>
              <a:t> </a:t>
            </a:r>
            <a:r>
              <a:rPr lang="en-US" sz="2000" dirty="0" err="1" smtClean="0"/>
              <a:t>nhưng</a:t>
            </a:r>
            <a:r>
              <a:rPr lang="en-US" sz="2000" dirty="0" smtClean="0"/>
              <a:t> </a:t>
            </a:r>
            <a:r>
              <a:rPr lang="en-US" sz="2000" i="1" dirty="0" smtClean="0"/>
              <a:t>h</a:t>
            </a:r>
            <a:r>
              <a:rPr lang="en-US" sz="2000" dirty="0" smtClean="0"/>
              <a:t>(</a:t>
            </a:r>
            <a:r>
              <a:rPr lang="en-US" sz="2000" i="1" dirty="0" smtClean="0"/>
              <a:t>k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) = </a:t>
            </a:r>
            <a:r>
              <a:rPr lang="en-US" sz="2000" i="1" dirty="0" smtClean="0"/>
              <a:t>h</a:t>
            </a:r>
            <a:r>
              <a:rPr lang="en-US" sz="2000" dirty="0" smtClean="0"/>
              <a:t>(</a:t>
            </a:r>
            <a:r>
              <a:rPr lang="en-US" sz="2000" i="1" dirty="0" smtClean="0"/>
              <a:t>k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err="1" smtClean="0"/>
              <a:t>Cơ</a:t>
            </a:r>
            <a:r>
              <a:rPr lang="en-US" sz="2000" dirty="0" smtClean="0"/>
              <a:t> </a:t>
            </a:r>
            <a:r>
              <a:rPr lang="en-US" sz="2000" dirty="0" err="1" smtClean="0"/>
              <a:t>chế</a:t>
            </a:r>
            <a:r>
              <a:rPr lang="en-US" sz="2000" dirty="0" smtClean="0"/>
              <a:t> </a:t>
            </a:r>
            <a:r>
              <a:rPr lang="en-US" sz="2000" dirty="0" err="1" smtClean="0"/>
              <a:t>tạo</a:t>
            </a:r>
            <a:r>
              <a:rPr lang="en-US" sz="2000" dirty="0" smtClean="0"/>
              <a:t> </a:t>
            </a:r>
            <a:r>
              <a:rPr lang="en-US" sz="2000" dirty="0" err="1" smtClean="0"/>
              <a:t>chuỗi</a:t>
            </a:r>
            <a:r>
              <a:rPr lang="en-US" sz="2000" dirty="0" smtClean="0"/>
              <a:t> (chaining):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đối</a:t>
            </a:r>
            <a:r>
              <a:rPr lang="en-US" sz="2000" dirty="0" smtClean="0"/>
              <a:t> </a:t>
            </a:r>
            <a:r>
              <a:rPr lang="en-US" sz="2000" dirty="0" err="1" smtClean="0"/>
              <a:t>tượng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cùng</a:t>
            </a:r>
            <a:r>
              <a:rPr lang="en-US" sz="2000" dirty="0" smtClean="0"/>
              <a:t> </a:t>
            </a:r>
            <a:r>
              <a:rPr lang="en-US" sz="2000" dirty="0" err="1" smtClean="0"/>
              <a:t>mã</a:t>
            </a:r>
            <a:r>
              <a:rPr lang="en-US" sz="2000" dirty="0" smtClean="0"/>
              <a:t> </a:t>
            </a:r>
            <a:r>
              <a:rPr lang="en-US" sz="2000" dirty="0" err="1" smtClean="0"/>
              <a:t>băm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khóa</a:t>
            </a:r>
            <a:r>
              <a:rPr lang="en-US" sz="2000" dirty="0" smtClean="0"/>
              <a:t> </a:t>
            </a:r>
            <a:r>
              <a:rPr lang="en-US" sz="2000" dirty="0" err="1" smtClean="0"/>
              <a:t>sẽ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lưu</a:t>
            </a:r>
            <a:r>
              <a:rPr lang="en-US" sz="2000" dirty="0" smtClean="0"/>
              <a:t> </a:t>
            </a:r>
            <a:r>
              <a:rPr lang="en-US" sz="2000" dirty="0" err="1" smtClean="0"/>
              <a:t>chung</a:t>
            </a:r>
            <a:r>
              <a:rPr lang="en-US" sz="2000" dirty="0" smtClean="0"/>
              <a:t> </a:t>
            </a:r>
            <a:r>
              <a:rPr lang="en-US" sz="2000" dirty="0" err="1" smtClean="0"/>
              <a:t>vào</a:t>
            </a:r>
            <a:r>
              <a:rPr lang="en-US" sz="2000" dirty="0" smtClean="0"/>
              <a:t> 1 </a:t>
            </a:r>
            <a:r>
              <a:rPr lang="en-US" sz="2000" dirty="0" err="1" smtClean="0"/>
              <a:t>cụm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image4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070914" y="1344988"/>
            <a:ext cx="3919979" cy="274624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7744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</a:t>
            </a:r>
            <a:r>
              <a:rPr lang="en-US" dirty="0" smtClean="0"/>
              <a:t>TÍNH MÃ BĂM CỦA CHUỖI KÝ </a:t>
            </a:r>
            <a:r>
              <a:rPr lang="en-US" dirty="0" smtClean="0"/>
              <a:t>TỰ (P.06.15.01)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11467881" cy="48670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Cho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nguyên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dương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xâu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ký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[1..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] (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ký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lấy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a, b, …, z)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có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mã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băm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tính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theo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công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thức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(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[1..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]) = (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[1]*256</a:t>
            </a:r>
            <a:r>
              <a:rPr lang="en-US" sz="2000" i="1" baseline="30000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30000" dirty="0" smtClean="0">
                <a:latin typeface="Lato" panose="020F0502020204030203"/>
                <a:cs typeface="Arial" panose="020B0604020202020204" pitchFamily="34" charset="0"/>
              </a:rPr>
              <a:t>-1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+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[2]*256</a:t>
            </a:r>
            <a:r>
              <a:rPr lang="en-US" sz="2000" i="1" baseline="30000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30000" dirty="0" smtClean="0">
                <a:latin typeface="Lato" panose="020F0502020204030203"/>
                <a:cs typeface="Arial" panose="020B0604020202020204" pitchFamily="34" charset="0"/>
              </a:rPr>
              <a:t>-2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+ . . . + s[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]*256</a:t>
            </a:r>
            <a:r>
              <a:rPr lang="en-US" sz="2000" baseline="30000" dirty="0" smtClean="0">
                <a:latin typeface="Lato" panose="020F0502020204030203"/>
                <a:cs typeface="Arial" panose="020B0604020202020204" pitchFamily="34" charset="0"/>
              </a:rPr>
              <a:t>0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) mod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m</a:t>
            </a:r>
          </a:p>
          <a:p>
            <a:pPr algn="just"/>
            <a:r>
              <a:rPr lang="en-GB" sz="2000" dirty="0" err="1" smtClean="0">
                <a:latin typeface="Lato" panose="020F0502020204030203"/>
              </a:rPr>
              <a:t>Dữ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liệu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US" sz="2000" dirty="0" err="1" smtClean="0">
                <a:latin typeface="Lato" panose="020F0502020204030203"/>
              </a:rPr>
              <a:t>Dòng</a:t>
            </a:r>
            <a:r>
              <a:rPr lang="en-US" sz="2000" dirty="0" smtClean="0">
                <a:latin typeface="Lato" panose="020F0502020204030203"/>
              </a:rPr>
              <a:t> 1 </a:t>
            </a:r>
            <a:r>
              <a:rPr lang="en-US" sz="2000" dirty="0" err="1" smtClean="0">
                <a:latin typeface="Lato" panose="020F0502020204030203"/>
              </a:rPr>
              <a:t>chứa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số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nguyên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dương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i="1" dirty="0" smtClean="0">
                <a:latin typeface="Lato" panose="020F0502020204030203"/>
              </a:rPr>
              <a:t>n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và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i="1" dirty="0" smtClean="0">
                <a:latin typeface="Lato" panose="020F0502020204030203"/>
              </a:rPr>
              <a:t>m</a:t>
            </a:r>
            <a:r>
              <a:rPr lang="en-US" sz="2000" dirty="0" smtClean="0">
                <a:latin typeface="Lato" panose="020F0502020204030203"/>
              </a:rPr>
              <a:t> (1 &lt;= </a:t>
            </a:r>
            <a:r>
              <a:rPr lang="en-US" sz="2000" i="1" dirty="0" smtClean="0">
                <a:latin typeface="Lato" panose="020F0502020204030203"/>
              </a:rPr>
              <a:t>n, m</a:t>
            </a:r>
            <a:r>
              <a:rPr lang="en-US" sz="2000" dirty="0" smtClean="0">
                <a:latin typeface="Lato" panose="020F0502020204030203"/>
              </a:rPr>
              <a:t> &lt;= 1000000)</a:t>
            </a:r>
          </a:p>
          <a:p>
            <a:pPr lvl="1" algn="just"/>
            <a:r>
              <a:rPr lang="en-US" sz="2000" i="1" dirty="0" smtClean="0">
                <a:latin typeface="Lato" panose="020F0502020204030203"/>
              </a:rPr>
              <a:t>n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dòng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tiếp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theo</a:t>
            </a:r>
            <a:r>
              <a:rPr lang="en-US" sz="2000" dirty="0" smtClean="0">
                <a:latin typeface="Lato" panose="020F0502020204030203"/>
              </a:rPr>
              <a:t>, </a:t>
            </a:r>
            <a:r>
              <a:rPr lang="en-US" sz="2000" dirty="0" err="1" smtClean="0">
                <a:latin typeface="Lato" panose="020F0502020204030203"/>
              </a:rPr>
              <a:t>mỗi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dòng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ghi</a:t>
            </a:r>
            <a:r>
              <a:rPr lang="en-US" sz="2000" dirty="0" smtClean="0">
                <a:latin typeface="Lato" panose="020F0502020204030203"/>
              </a:rPr>
              <a:t> 1 </a:t>
            </a:r>
            <a:r>
              <a:rPr lang="en-US" sz="2000" dirty="0" err="1" smtClean="0">
                <a:latin typeface="Lato" panose="020F0502020204030203"/>
              </a:rPr>
              <a:t>xâu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ký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tự</a:t>
            </a:r>
            <a:r>
              <a:rPr lang="en-US" sz="2000" dirty="0" smtClean="0">
                <a:latin typeface="Lato" panose="020F0502020204030203"/>
              </a:rPr>
              <a:t> (</a:t>
            </a:r>
            <a:r>
              <a:rPr lang="en-US" sz="2000" dirty="0" err="1" smtClean="0">
                <a:latin typeface="Lato" panose="020F0502020204030203"/>
              </a:rPr>
              <a:t>các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ký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tự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lấy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từ</a:t>
            </a:r>
            <a:r>
              <a:rPr lang="en-US" sz="2000" dirty="0" smtClean="0">
                <a:latin typeface="Lato" panose="020F0502020204030203"/>
              </a:rPr>
              <a:t> a, b, …, z)</a:t>
            </a:r>
            <a:endParaRPr lang="en-GB" sz="2000" dirty="0" smtClean="0">
              <a:latin typeface="Lato" panose="020F0502020204030203"/>
            </a:endParaRPr>
          </a:p>
          <a:p>
            <a:pPr algn="just"/>
            <a:r>
              <a:rPr lang="en-GB" sz="2000" dirty="0" err="1" smtClean="0">
                <a:latin typeface="Lato" panose="020F0502020204030203"/>
              </a:rPr>
              <a:t>Kết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quả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ra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trên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mỗi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mã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băm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tương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ứng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với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xâu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ký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tự</a:t>
            </a:r>
            <a:r>
              <a:rPr lang="en-GB" sz="2000" dirty="0" smtClean="0">
                <a:latin typeface="Lato" panose="020F0502020204030203"/>
              </a:rPr>
              <a:t> ở </a:t>
            </a:r>
            <a:r>
              <a:rPr lang="en-GB" sz="2000" dirty="0" err="1" smtClean="0">
                <a:latin typeface="Lato" panose="020F0502020204030203"/>
              </a:rPr>
              <a:t>đầu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vào</a:t>
            </a:r>
            <a:endParaRPr lang="en-GB" sz="2000" dirty="0">
              <a:latin typeface="Lato" panose="020F0502020204030203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747644"/>
              </p:ext>
            </p:extLst>
          </p:nvPr>
        </p:nvGraphicFramePr>
        <p:xfrm>
          <a:off x="2518381" y="3835243"/>
          <a:ext cx="537185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5927"/>
                <a:gridCol w="2685927"/>
              </a:tblGrid>
              <a:tr h="217489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40687">
                <a:tc>
                  <a:txBody>
                    <a:bodyPr/>
                    <a:lstStyle/>
                    <a:p>
                      <a:pPr rtl="0"/>
                      <a:r>
                        <a:rPr lang="pt-B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4 1000</a:t>
                      </a:r>
                    </a:p>
                    <a:p>
                      <a:pPr rtl="0"/>
                      <a:r>
                        <a:rPr lang="pt-B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pPr rtl="0"/>
                      <a:r>
                        <a:rPr lang="pt-B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</a:t>
                      </a:r>
                    </a:p>
                    <a:p>
                      <a:pPr rtl="0"/>
                      <a:r>
                        <a:rPr lang="pt-B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</a:p>
                    <a:p>
                      <a:pPr rtl="0"/>
                      <a:r>
                        <a:rPr lang="pt-B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abcd</a:t>
                      </a:r>
                      <a:endParaRPr lang="pt-B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930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179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924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608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</a:t>
            </a:r>
            <a:r>
              <a:rPr lang="en-US" dirty="0" smtClean="0"/>
              <a:t>TÍNH MÃ BĂM CỦA CHUỖI KÝ TỰ - MÃ GIẢ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6151163" cy="48670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Sơ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đồ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Horner:</a:t>
            </a:r>
          </a:p>
          <a:p>
            <a:pPr marL="0" indent="0" algn="just">
              <a:buNone/>
            </a:pP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(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[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1..k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])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 = s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[1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]*256</a:t>
            </a:r>
            <a:r>
              <a:rPr lang="en-US" sz="2000" i="1" baseline="30000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30000" dirty="0">
                <a:latin typeface="Lato" panose="020F0502020204030203"/>
                <a:cs typeface="Arial" panose="020B0604020202020204" pitchFamily="34" charset="0"/>
              </a:rPr>
              <a:t>-1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+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[2]*256</a:t>
            </a:r>
            <a:r>
              <a:rPr lang="en-US" sz="2000" i="1" baseline="30000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30000" dirty="0">
                <a:latin typeface="Lato" panose="020F0502020204030203"/>
                <a:cs typeface="Arial" panose="020B0604020202020204" pitchFamily="34" charset="0"/>
              </a:rPr>
              <a:t>-2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+ . . . + s[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]*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256</a:t>
            </a:r>
            <a:r>
              <a:rPr lang="en-US" sz="2000" baseline="30000" dirty="0" smtClean="0">
                <a:latin typeface="Lato" panose="020F0502020204030203"/>
                <a:cs typeface="Arial" panose="020B0604020202020204" pitchFamily="34" charset="0"/>
              </a:rPr>
              <a:t>0</a:t>
            </a:r>
            <a:endParaRPr lang="en-US" sz="2000" dirty="0">
              <a:latin typeface="Lato" panose="020F0502020204030203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= 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256*(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[1]*256</a:t>
            </a:r>
            <a:r>
              <a:rPr lang="en-US" sz="2000" i="1" baseline="30000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30000" dirty="0" smtClean="0">
                <a:latin typeface="Lato" panose="020F0502020204030203"/>
                <a:cs typeface="Arial" panose="020B0604020202020204" pitchFamily="34" charset="0"/>
              </a:rPr>
              <a:t>-2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+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[2]*256</a:t>
            </a:r>
            <a:r>
              <a:rPr lang="en-US" sz="2000" i="1" baseline="30000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30000" dirty="0" smtClean="0">
                <a:latin typeface="Lato" panose="020F0502020204030203"/>
                <a:cs typeface="Arial" panose="020B0604020202020204" pitchFamily="34" charset="0"/>
              </a:rPr>
              <a:t>-3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+ . . . +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[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-1]*256</a:t>
            </a:r>
            <a:r>
              <a:rPr lang="en-US" sz="2000" baseline="30000" dirty="0" smtClean="0">
                <a:latin typeface="Lato" panose="020F0502020204030203"/>
                <a:cs typeface="Arial" panose="020B0604020202020204" pitchFamily="34" charset="0"/>
              </a:rPr>
              <a:t>0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) +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[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]</a:t>
            </a:r>
            <a:endParaRPr lang="en-US" sz="2000" dirty="0">
              <a:latin typeface="Lato" panose="020F0502020204030203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GB" sz="2000" dirty="0" smtClean="0">
                <a:latin typeface="Lato" panose="020F0502020204030203"/>
              </a:rPr>
              <a:t>= 256*</a:t>
            </a:r>
            <a:r>
              <a:rPr lang="en-GB" sz="2000" i="1" dirty="0" smtClean="0">
                <a:latin typeface="Lato" panose="020F0502020204030203"/>
              </a:rPr>
              <a:t>h</a:t>
            </a:r>
            <a:r>
              <a:rPr lang="en-GB" sz="2000" dirty="0" smtClean="0">
                <a:latin typeface="Lato" panose="020F0502020204030203"/>
              </a:rPr>
              <a:t>(</a:t>
            </a:r>
            <a:r>
              <a:rPr lang="en-GB" sz="2000" i="1" dirty="0" smtClean="0">
                <a:latin typeface="Lato" panose="020F0502020204030203"/>
              </a:rPr>
              <a:t>s</a:t>
            </a:r>
            <a:r>
              <a:rPr lang="en-GB" sz="2000" dirty="0" smtClean="0">
                <a:latin typeface="Lato" panose="020F0502020204030203"/>
              </a:rPr>
              <a:t>[1..</a:t>
            </a:r>
            <a:r>
              <a:rPr lang="en-GB" sz="2000" i="1" dirty="0" smtClean="0">
                <a:latin typeface="Lato" panose="020F0502020204030203"/>
              </a:rPr>
              <a:t>k</a:t>
            </a:r>
            <a:r>
              <a:rPr lang="en-GB" sz="2000" dirty="0" smtClean="0">
                <a:latin typeface="Lato" panose="020F0502020204030203"/>
              </a:rPr>
              <a:t>-1]) + </a:t>
            </a:r>
            <a:r>
              <a:rPr lang="en-GB" sz="2000" i="1" dirty="0" smtClean="0">
                <a:latin typeface="Lato" panose="020F0502020204030203"/>
              </a:rPr>
              <a:t>s</a:t>
            </a:r>
            <a:r>
              <a:rPr lang="en-GB" sz="2000" dirty="0" smtClean="0">
                <a:latin typeface="Lato" panose="020F0502020204030203"/>
              </a:rPr>
              <a:t>[</a:t>
            </a:r>
            <a:r>
              <a:rPr lang="en-GB" sz="2000" i="1" dirty="0" smtClean="0">
                <a:latin typeface="Lato" panose="020F0502020204030203"/>
              </a:rPr>
              <a:t>k</a:t>
            </a:r>
            <a:r>
              <a:rPr lang="en-GB" sz="2000" dirty="0" smtClean="0">
                <a:latin typeface="Lato" panose="020F0502020204030203"/>
              </a:rPr>
              <a:t>]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768445" y="942681"/>
            <a:ext cx="5203596" cy="52601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h(s[1..k], m) 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code = 0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for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= 1 to k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code = (code * 256 + s[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]) mod m;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return code;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94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BÀI TẬP TÍNH MÃ BĂM CỦA CHUỖI KÝ TỰ -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665509" y="942681"/>
            <a:ext cx="6080289" cy="52601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solve(){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d%d</a:t>
            </a:r>
            <a:r>
              <a:rPr lang="en-US" sz="1400" b="1" dirty="0">
                <a:latin typeface="Consolas" panose="020B0609020204030204" pitchFamily="49" charset="0"/>
              </a:rPr>
              <a:t>",&amp;</a:t>
            </a:r>
            <a:r>
              <a:rPr lang="en-US" sz="1400" b="1" dirty="0" err="1">
                <a:latin typeface="Consolas" panose="020B0609020204030204" pitchFamily="49" charset="0"/>
              </a:rPr>
              <a:t>n,&amp;m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char k[200];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0;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s",k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h = </a:t>
            </a:r>
            <a:r>
              <a:rPr lang="en-US" sz="1400" b="1" dirty="0" err="1">
                <a:latin typeface="Consolas" panose="020B0609020204030204" pitchFamily="49" charset="0"/>
              </a:rPr>
              <a:t>hashCode</a:t>
            </a:r>
            <a:r>
              <a:rPr lang="en-US" sz="1400" b="1" dirty="0">
                <a:latin typeface="Consolas" panose="020B0609020204030204" pitchFamily="49" charset="0"/>
              </a:rPr>
              <a:t>(k);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("%d\</a:t>
            </a:r>
            <a:r>
              <a:rPr lang="en-US" sz="1400" b="1" dirty="0" err="1">
                <a:latin typeface="Consolas" panose="020B0609020204030204" pitchFamily="49" charset="0"/>
              </a:rPr>
              <a:t>n",h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solve();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338735" y="942681"/>
            <a:ext cx="5070771" cy="52601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string.h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time.h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stdlib.h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MAX 200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n,m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hashCode</a:t>
            </a:r>
            <a:r>
              <a:rPr lang="en-US" sz="1400" b="1" dirty="0">
                <a:latin typeface="Consolas" panose="020B0609020204030204" pitchFamily="49" charset="0"/>
              </a:rPr>
              <a:t>(char*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0;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 </a:t>
            </a:r>
            <a:r>
              <a:rPr lang="en-US" sz="1400" b="1" dirty="0" err="1">
                <a:latin typeface="Consolas" panose="020B0609020204030204" pitchFamily="49" charset="0"/>
              </a:rPr>
              <a:t>strlen</a:t>
            </a:r>
            <a:r>
              <a:rPr lang="en-US" sz="1400" b="1" dirty="0">
                <a:latin typeface="Consolas" panose="020B0609020204030204" pitchFamily="49" charset="0"/>
              </a:rPr>
              <a:t>(k);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c = (c*256 + k[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 % m;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c;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229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BÀI TẬP </a:t>
            </a:r>
            <a:r>
              <a:rPr lang="en-US" dirty="0" smtClean="0"/>
              <a:t>LƯU TRỮ VÀ TÌM KIẾM CÁC XÂU KÝ </a:t>
            </a:r>
            <a:r>
              <a:rPr lang="en-US" dirty="0" smtClean="0"/>
              <a:t>TỰ (P.06.15.02)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8470156" cy="48670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Một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tập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dữ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liệu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D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bao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gồm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k1, k2,  . . .,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(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một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xâu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ký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độ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dài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đến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50).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Thực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hiện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hành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động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gồm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trong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2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dạng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sau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:</a:t>
            </a:r>
          </a:p>
          <a:p>
            <a:pPr lvl="1" algn="just"/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find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 k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: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trả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về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nếu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k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tồn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tại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trong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D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trả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về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0,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nếu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ngược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lại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lvl="1" algn="just"/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insert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: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chèn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D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(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nếu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k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chưa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tồn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tại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trong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D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)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trả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về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1;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trả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về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0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nếu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k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đã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tồn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tại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trong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D</a:t>
            </a:r>
          </a:p>
          <a:p>
            <a:pPr algn="just"/>
            <a:r>
              <a:rPr lang="en-GB" sz="2000" dirty="0" err="1" smtClean="0">
                <a:latin typeface="Lato" panose="020F0502020204030203"/>
              </a:rPr>
              <a:t>Dữ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liệu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US" sz="2000" dirty="0" err="1" smtClean="0">
                <a:latin typeface="Lato" panose="020F0502020204030203"/>
              </a:rPr>
              <a:t>Bao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gồm</a:t>
            </a:r>
            <a:r>
              <a:rPr lang="en-US" sz="2000" dirty="0" smtClean="0">
                <a:latin typeface="Lato" panose="020F0502020204030203"/>
              </a:rPr>
              <a:t> 2 </a:t>
            </a:r>
            <a:r>
              <a:rPr lang="en-US" sz="2000" dirty="0" err="1" smtClean="0">
                <a:latin typeface="Lato" panose="020F0502020204030203"/>
              </a:rPr>
              <a:t>khối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thông</a:t>
            </a:r>
            <a:r>
              <a:rPr lang="en-US" sz="2000" dirty="0" smtClean="0">
                <a:latin typeface="Lato" panose="020F0502020204030203"/>
              </a:rPr>
              <a:t> tin</a:t>
            </a:r>
          </a:p>
          <a:p>
            <a:pPr lvl="2" algn="just"/>
            <a:r>
              <a:rPr lang="en-US" dirty="0" err="1" smtClean="0">
                <a:latin typeface="Lato" panose="020F0502020204030203"/>
              </a:rPr>
              <a:t>Khối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thông</a:t>
            </a:r>
            <a:r>
              <a:rPr lang="en-US" dirty="0" smtClean="0">
                <a:latin typeface="Lato" panose="020F0502020204030203"/>
              </a:rPr>
              <a:t> tin </a:t>
            </a:r>
            <a:r>
              <a:rPr lang="en-US" dirty="0" err="1" smtClean="0">
                <a:latin typeface="Lato" panose="020F0502020204030203"/>
              </a:rPr>
              <a:t>thứ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nhất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bao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gồm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các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dòng</a:t>
            </a:r>
            <a:r>
              <a:rPr lang="en-US" dirty="0" smtClean="0">
                <a:latin typeface="Lato" panose="020F0502020204030203"/>
              </a:rPr>
              <a:t>, </a:t>
            </a:r>
            <a:r>
              <a:rPr lang="en-US" dirty="0" err="1" smtClean="0">
                <a:latin typeface="Lato" panose="020F0502020204030203"/>
              </a:rPr>
              <a:t>mỗi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dòng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ghi</a:t>
            </a:r>
            <a:r>
              <a:rPr lang="en-US" dirty="0" smtClean="0">
                <a:latin typeface="Lato" panose="020F0502020204030203"/>
              </a:rPr>
              <a:t> 1 </a:t>
            </a:r>
            <a:r>
              <a:rPr lang="en-US" dirty="0" err="1" smtClean="0">
                <a:latin typeface="Lato" panose="020F0502020204030203"/>
              </a:rPr>
              <a:t>khóa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mô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tả</a:t>
            </a:r>
            <a:r>
              <a:rPr lang="en-US" dirty="0" smtClean="0">
                <a:latin typeface="Lato" panose="020F0502020204030203"/>
              </a:rPr>
              <a:t> ở </a:t>
            </a:r>
            <a:r>
              <a:rPr lang="en-US" dirty="0" err="1" smtClean="0">
                <a:latin typeface="Lato" panose="020F0502020204030203"/>
              </a:rPr>
              <a:t>trên</a:t>
            </a:r>
            <a:r>
              <a:rPr lang="en-US" dirty="0" smtClean="0">
                <a:latin typeface="Lato" panose="020F0502020204030203"/>
              </a:rPr>
              <a:t>. </a:t>
            </a:r>
            <a:r>
              <a:rPr lang="en-US" dirty="0" err="1" smtClean="0">
                <a:latin typeface="Lato" panose="020F0502020204030203"/>
              </a:rPr>
              <a:t>Khối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thông</a:t>
            </a:r>
            <a:r>
              <a:rPr lang="en-US" dirty="0" smtClean="0">
                <a:latin typeface="Lato" panose="020F0502020204030203"/>
              </a:rPr>
              <a:t> tin </a:t>
            </a:r>
            <a:r>
              <a:rPr lang="en-US" dirty="0" err="1" smtClean="0">
                <a:latin typeface="Lato" panose="020F0502020204030203"/>
              </a:rPr>
              <a:t>thứ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nhất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kết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thúc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bởi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dòng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chứa</a:t>
            </a:r>
            <a:r>
              <a:rPr lang="en-US" dirty="0" smtClean="0">
                <a:latin typeface="Lato" panose="020F0502020204030203"/>
              </a:rPr>
              <a:t> *</a:t>
            </a:r>
          </a:p>
          <a:p>
            <a:pPr lvl="2" algn="just"/>
            <a:r>
              <a:rPr lang="en-US" dirty="0" err="1" smtClean="0">
                <a:latin typeface="Lato" panose="020F0502020204030203"/>
              </a:rPr>
              <a:t>Khối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thông</a:t>
            </a:r>
            <a:r>
              <a:rPr lang="en-US" dirty="0" smtClean="0">
                <a:latin typeface="Lato" panose="020F0502020204030203"/>
              </a:rPr>
              <a:t> tin </a:t>
            </a:r>
            <a:r>
              <a:rPr lang="en-US" dirty="0" err="1" smtClean="0">
                <a:latin typeface="Lato" panose="020F0502020204030203"/>
              </a:rPr>
              <a:t>thứ</a:t>
            </a:r>
            <a:r>
              <a:rPr lang="en-US" dirty="0" smtClean="0">
                <a:latin typeface="Lato" panose="020F0502020204030203"/>
              </a:rPr>
              <a:t> 2 </a:t>
            </a:r>
            <a:r>
              <a:rPr lang="en-US" dirty="0" err="1" smtClean="0">
                <a:latin typeface="Lato" panose="020F0502020204030203"/>
              </a:rPr>
              <a:t>gồm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các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dòng</a:t>
            </a:r>
            <a:r>
              <a:rPr lang="en-US" dirty="0" smtClean="0">
                <a:latin typeface="Lato" panose="020F0502020204030203"/>
              </a:rPr>
              <a:t>, </a:t>
            </a:r>
            <a:r>
              <a:rPr lang="en-US" dirty="0" err="1" smtClean="0">
                <a:latin typeface="Lato" panose="020F0502020204030203"/>
              </a:rPr>
              <a:t>mỗi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dòng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chứa</a:t>
            </a:r>
            <a:r>
              <a:rPr lang="en-US" dirty="0" smtClean="0">
                <a:latin typeface="Lato" panose="020F0502020204030203"/>
              </a:rPr>
              <a:t> 1 </a:t>
            </a:r>
            <a:r>
              <a:rPr lang="en-US" dirty="0" err="1" smtClean="0">
                <a:latin typeface="Lato" panose="020F0502020204030203"/>
              </a:rPr>
              <a:t>thao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tác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thuộc</a:t>
            </a:r>
            <a:r>
              <a:rPr lang="en-US" dirty="0" smtClean="0">
                <a:latin typeface="Lato" panose="020F0502020204030203"/>
              </a:rPr>
              <a:t> 1 </a:t>
            </a:r>
            <a:r>
              <a:rPr lang="en-US" dirty="0" err="1" smtClean="0">
                <a:latin typeface="Lato" panose="020F0502020204030203"/>
              </a:rPr>
              <a:t>trong</a:t>
            </a:r>
            <a:r>
              <a:rPr lang="en-US" dirty="0" smtClean="0">
                <a:latin typeface="Lato" panose="020F0502020204030203"/>
              </a:rPr>
              <a:t> 2 </a:t>
            </a:r>
            <a:r>
              <a:rPr lang="en-US" dirty="0" err="1" smtClean="0">
                <a:latin typeface="Lato" panose="020F0502020204030203"/>
              </a:rPr>
              <a:t>dạng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nêu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trên</a:t>
            </a:r>
            <a:r>
              <a:rPr lang="en-US" dirty="0" smtClean="0">
                <a:latin typeface="Lato" panose="020F0502020204030203"/>
              </a:rPr>
              <a:t>. </a:t>
            </a:r>
            <a:r>
              <a:rPr lang="en-US" dirty="0" err="1" smtClean="0">
                <a:latin typeface="Lato" panose="020F0502020204030203"/>
              </a:rPr>
              <a:t>Khối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thông</a:t>
            </a:r>
            <a:r>
              <a:rPr lang="en-US" dirty="0" smtClean="0">
                <a:latin typeface="Lato" panose="020F0502020204030203"/>
              </a:rPr>
              <a:t> tin </a:t>
            </a:r>
            <a:r>
              <a:rPr lang="en-US" dirty="0" err="1" smtClean="0">
                <a:latin typeface="Lato" panose="020F0502020204030203"/>
              </a:rPr>
              <a:t>thứ</a:t>
            </a:r>
            <a:r>
              <a:rPr lang="en-US" dirty="0" smtClean="0">
                <a:latin typeface="Lato" panose="020F0502020204030203"/>
              </a:rPr>
              <a:t> 2 </a:t>
            </a:r>
            <a:r>
              <a:rPr lang="en-US" dirty="0" err="1" smtClean="0">
                <a:latin typeface="Lato" panose="020F0502020204030203"/>
              </a:rPr>
              <a:t>kết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thúc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bởi</a:t>
            </a:r>
            <a:r>
              <a:rPr lang="en-US" dirty="0" smtClean="0">
                <a:latin typeface="Lato" panose="020F0502020204030203"/>
              </a:rPr>
              <a:t> 1 </a:t>
            </a:r>
            <a:r>
              <a:rPr lang="en-US" dirty="0" err="1" smtClean="0">
                <a:latin typeface="Lato" panose="020F0502020204030203"/>
              </a:rPr>
              <a:t>dòng</a:t>
            </a:r>
            <a:r>
              <a:rPr lang="en-US" dirty="0" smtClean="0">
                <a:latin typeface="Lato" panose="020F0502020204030203"/>
              </a:rPr>
              <a:t> </a:t>
            </a:r>
            <a:r>
              <a:rPr lang="en-US" dirty="0" err="1" smtClean="0">
                <a:latin typeface="Lato" panose="020F0502020204030203"/>
              </a:rPr>
              <a:t>chứa</a:t>
            </a:r>
            <a:r>
              <a:rPr lang="en-US" dirty="0" smtClean="0">
                <a:latin typeface="Lato" panose="020F0502020204030203"/>
              </a:rPr>
              <a:t> ***</a:t>
            </a:r>
            <a:endParaRPr lang="en-GB" dirty="0" smtClean="0">
              <a:latin typeface="Lato" panose="020F0502020204030203"/>
            </a:endParaRPr>
          </a:p>
          <a:p>
            <a:pPr algn="just"/>
            <a:r>
              <a:rPr lang="en-GB" sz="2000" dirty="0" err="1" smtClean="0">
                <a:latin typeface="Lato" panose="020F0502020204030203"/>
              </a:rPr>
              <a:t>Kết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quả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ra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trên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mỗi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kết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quả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của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thao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tác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tương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ứng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đọc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được</a:t>
            </a:r>
            <a:r>
              <a:rPr lang="en-GB" sz="2000" dirty="0" smtClean="0">
                <a:latin typeface="Lato" panose="020F0502020204030203"/>
              </a:rPr>
              <a:t> ở </a:t>
            </a:r>
            <a:r>
              <a:rPr lang="en-GB" sz="2000" dirty="0" err="1" smtClean="0">
                <a:latin typeface="Lato" panose="020F0502020204030203"/>
              </a:rPr>
              <a:t>đầu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vào</a:t>
            </a:r>
            <a:endParaRPr lang="en-GB" sz="2000" dirty="0">
              <a:latin typeface="Lato" panose="020F0502020204030203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454300"/>
              </p:ext>
            </p:extLst>
          </p:nvPr>
        </p:nvGraphicFramePr>
        <p:xfrm>
          <a:off x="8842341" y="1365616"/>
          <a:ext cx="313207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036"/>
                <a:gridCol w="1566036"/>
              </a:tblGrid>
              <a:tr h="217489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40687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computer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university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technology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phone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 school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 book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book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 algorithm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 book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book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***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39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4" ma:contentTypeDescription="Create a new document." ma:contentTypeScope="" ma:versionID="ab42ff59064bab5a86eff4b62602acbc">
  <xsd:schema xmlns:xsd="http://www.w3.org/2001/XMLSchema" xmlns:xs="http://www.w3.org/2001/XMLSchema" xmlns:p="http://schemas.microsoft.com/office/2006/metadata/properties" xmlns:ns2="d0a6ddea-004a-4b16-a170-7c91a96eeb9b" targetNamespace="http://schemas.microsoft.com/office/2006/metadata/properties" ma:root="true" ma:fieldsID="2d27bf802cbab3f01b47c4a64429af83" ns2:_="">
    <xsd:import namespace="d0a6ddea-004a-4b16-a170-7c91a96eeb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a6ddea-004a-4b16-a170-7c91a96eeb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ADB5E73-6F52-4F8E-BAA0-1FD1DB3A839E}"/>
</file>

<file path=customXml/itemProps2.xml><?xml version="1.0" encoding="utf-8"?>
<ds:datastoreItem xmlns:ds="http://schemas.openxmlformats.org/officeDocument/2006/customXml" ds:itemID="{093733DD-EE03-449C-88A5-8AB9EEF5C654}">
  <ds:schemaRefs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aca7c73a-4441-494b-bdc7-d241e2e7c022"/>
    <ds:schemaRef ds:uri="ec3c8a1e-e7d2-40eb-a53e-dfc8e21c73f0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2925</Words>
  <Application>Microsoft Office PowerPoint</Application>
  <PresentationFormat>Widescreen</PresentationFormat>
  <Paragraphs>423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Consolas</vt:lpstr>
      <vt:lpstr>Lato</vt:lpstr>
      <vt:lpstr>Office Theme</vt:lpstr>
      <vt:lpstr>PowerPoint Presentation</vt:lpstr>
      <vt:lpstr>PowerPoint Presentation</vt:lpstr>
      <vt:lpstr>PowerPoint Presentation</vt:lpstr>
      <vt:lpstr>NỘI DUNG</vt:lpstr>
      <vt:lpstr>BẢNG BĂM VÀ HÀM BĂM</vt:lpstr>
      <vt:lpstr>BÀI TẬP TÍNH MÃ BĂM CỦA CHUỖI KÝ TỰ (P.06.15.01)</vt:lpstr>
      <vt:lpstr>BÀI TẬP TÍNH MÃ BĂM CỦA CHUỖI KÝ TỰ - MÃ GIẢ</vt:lpstr>
      <vt:lpstr>BÀI TẬP TÍNH MÃ BĂM CỦA CHUỖI KÝ TỰ - CODE</vt:lpstr>
      <vt:lpstr>BÀI TẬP LƯU TRỮ VÀ TÌM KIẾM CÁC XÂU KÝ TỰ (P.06.15.02)</vt:lpstr>
      <vt:lpstr>BÀI TẬP LƯU TRỮ VÀ TÌM KIẾM CÁC XÂU KÝ TỰ - THUẬT TOÁN – MÃ GIẢ</vt:lpstr>
      <vt:lpstr>BÀI TẬP LƯU TRỮ VÀ TÌM KIẾM CÁC XÂU KÝ TỰ - THUẬT TOÁN – MÃ GIẢ</vt:lpstr>
      <vt:lpstr>BÀI TẬP LƯU TRỮ VÀ TÌM KIẾM CÁC XÂU KÝ TỰ - THUẬT TOÁN – MÃ GIẢ</vt:lpstr>
      <vt:lpstr>BÀI TẬP LƯU TRỮ VÀ TÌM KIẾM CÁC XÂU KÝ TỰ - CODE</vt:lpstr>
      <vt:lpstr>BÀI TẬP LƯU TRỮ VÀ TÌM KIẾM CÁC XÂU KÝ TỰ - CODE</vt:lpstr>
      <vt:lpstr>BÀI TẬP LƯU TRỮ VÀ TÌM KIẾM CÁC XÂU KÝ TỰ - CODE</vt:lpstr>
      <vt:lpstr>BÀI TẬP ĐẾM SỐ LẦN XUẤT HIỆN TRONG VĂN BẢN (P.06.15.03)</vt:lpstr>
      <vt:lpstr>BÀI TẬP ĐẾM SỐ LẦN XUẤT HIỆN TRONG VĂN BẢN – THUẬT TOÁN - MÃ GIẢ</vt:lpstr>
      <vt:lpstr>BÀI TẬP ĐẾM SỐ LẦN XUẤT HIỆN TRONG VĂN BẢN – THUẬT TOÁN - MÃ GIẢ</vt:lpstr>
      <vt:lpstr>BÀI TẬP ĐẾM SỐ LẦN XUẤT HIỆN TRONG VĂN BẢN – THUẬT TOÁN - MÃ GIẢ</vt:lpstr>
      <vt:lpstr>BÀI TẬP ĐẾM SỐ LẦN XUẤT HIỆN TRONG VĂN BẢN – CODE</vt:lpstr>
      <vt:lpstr>BÀI TẬP ĐẾM SỐ LẦN XUẤT HIỆN TRONG VĂN BẢN – CODE</vt:lpstr>
      <vt:lpstr>BÀI TẬP ĐẾM SỐ LẦN XUẤT HIỆN TRONG VĂN BẢN – CODE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Microsoft account</cp:lastModifiedBy>
  <cp:revision>106</cp:revision>
  <dcterms:created xsi:type="dcterms:W3CDTF">2021-05-28T04:32:29Z</dcterms:created>
  <dcterms:modified xsi:type="dcterms:W3CDTF">2023-11-26T09:16:44Z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